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260" r:id="rId3"/>
    <p:sldId id="285" r:id="rId4"/>
    <p:sldId id="286" r:id="rId5"/>
    <p:sldId id="287" r:id="rId6"/>
    <p:sldId id="288" r:id="rId7"/>
    <p:sldId id="291" r:id="rId8"/>
    <p:sldId id="292" r:id="rId9"/>
    <p:sldId id="293" r:id="rId10"/>
    <p:sldId id="294" r:id="rId11"/>
    <p:sldId id="295" r:id="rId12"/>
    <p:sldId id="333" r:id="rId13"/>
    <p:sldId id="306" r:id="rId14"/>
    <p:sldId id="329" r:id="rId15"/>
    <p:sldId id="328" r:id="rId16"/>
    <p:sldId id="305" r:id="rId17"/>
    <p:sldId id="332" r:id="rId18"/>
    <p:sldId id="330" r:id="rId19"/>
    <p:sldId id="331" r:id="rId20"/>
    <p:sldId id="342" r:id="rId21"/>
    <p:sldId id="307" r:id="rId22"/>
    <p:sldId id="322" r:id="rId23"/>
    <p:sldId id="323" r:id="rId24"/>
    <p:sldId id="308" r:id="rId25"/>
    <p:sldId id="309" r:id="rId26"/>
    <p:sldId id="324" r:id="rId27"/>
    <p:sldId id="325" r:id="rId28"/>
    <p:sldId id="326" r:id="rId29"/>
    <p:sldId id="327" r:id="rId30"/>
    <p:sldId id="314" r:id="rId31"/>
    <p:sldId id="284" r:id="rId32"/>
    <p:sldId id="310" r:id="rId33"/>
    <p:sldId id="257" r:id="rId34"/>
    <p:sldId id="311" r:id="rId35"/>
    <p:sldId id="302" r:id="rId36"/>
    <p:sldId id="303" r:id="rId37"/>
    <p:sldId id="312" r:id="rId38"/>
    <p:sldId id="313" r:id="rId39"/>
    <p:sldId id="304" r:id="rId40"/>
    <p:sldId id="321" r:id="rId41"/>
    <p:sldId id="343" r:id="rId42"/>
    <p:sldId id="318" r:id="rId43"/>
    <p:sldId id="319" r:id="rId44"/>
    <p:sldId id="320" r:id="rId45"/>
    <p:sldId id="289" r:id="rId46"/>
    <p:sldId id="262" r:id="rId47"/>
    <p:sldId id="261" r:id="rId48"/>
    <p:sldId id="298" r:id="rId49"/>
    <p:sldId id="299" r:id="rId50"/>
    <p:sldId id="300" r:id="rId51"/>
    <p:sldId id="272" r:id="rId52"/>
    <p:sldId id="273" r:id="rId53"/>
    <p:sldId id="276" r:id="rId54"/>
    <p:sldId id="277" r:id="rId55"/>
    <p:sldId id="281" r:id="rId56"/>
    <p:sldId id="280" r:id="rId57"/>
    <p:sldId id="315" r:id="rId58"/>
    <p:sldId id="316" r:id="rId59"/>
    <p:sldId id="269" r:id="rId60"/>
    <p:sldId id="270" r:id="rId61"/>
    <p:sldId id="271" r:id="rId62"/>
    <p:sldId id="274" r:id="rId63"/>
    <p:sldId id="275" r:id="rId64"/>
    <p:sldId id="282" r:id="rId65"/>
    <p:sldId id="290" r:id="rId66"/>
    <p:sldId id="283" r:id="rId67"/>
    <p:sldId id="266" r:id="rId68"/>
    <p:sldId id="267" r:id="rId69"/>
    <p:sldId id="268" r:id="rId70"/>
    <p:sldId id="317" r:id="rId71"/>
    <p:sldId id="278" r:id="rId72"/>
    <p:sldId id="279" r:id="rId73"/>
    <p:sldId id="258" r:id="rId74"/>
    <p:sldId id="334" r:id="rId75"/>
    <p:sldId id="335" r:id="rId76"/>
    <p:sldId id="336" r:id="rId77"/>
    <p:sldId id="337" r:id="rId78"/>
    <p:sldId id="338" r:id="rId79"/>
    <p:sldId id="341" r:id="rId80"/>
    <p:sldId id="339" r:id="rId81"/>
    <p:sldId id="340" r:id="rId82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96F999-72CC-4B1E-980D-DE2F92B2424F}">
          <p14:sldIdLst>
            <p14:sldId id="256"/>
          </p14:sldIdLst>
        </p14:section>
        <p14:section name="Overview" id="{0268C94D-675C-406F-8FB0-7A3B8C29883A}">
          <p14:sldIdLst>
            <p14:sldId id="260"/>
            <p14:sldId id="285"/>
            <p14:sldId id="286"/>
            <p14:sldId id="287"/>
            <p14:sldId id="288"/>
            <p14:sldId id="291"/>
            <p14:sldId id="292"/>
            <p14:sldId id="293"/>
            <p14:sldId id="294"/>
          </p14:sldIdLst>
        </p14:section>
        <p14:section name="Difference of Gaussians" id="{240F2CC6-D5FF-47B2-9767-F759C4DC3897}">
          <p14:sldIdLst>
            <p14:sldId id="295"/>
            <p14:sldId id="333"/>
            <p14:sldId id="306"/>
            <p14:sldId id="329"/>
            <p14:sldId id="328"/>
            <p14:sldId id="305"/>
            <p14:sldId id="332"/>
            <p14:sldId id="330"/>
            <p14:sldId id="331"/>
            <p14:sldId id="342"/>
            <p14:sldId id="307"/>
            <p14:sldId id="322"/>
            <p14:sldId id="323"/>
            <p14:sldId id="308"/>
            <p14:sldId id="309"/>
            <p14:sldId id="324"/>
            <p14:sldId id="325"/>
            <p14:sldId id="326"/>
            <p14:sldId id="327"/>
            <p14:sldId id="314"/>
          </p14:sldIdLst>
        </p14:section>
        <p14:section name="Bilateral Filter" id="{7C039ED4-1665-4842-8B95-FFA687681C44}">
          <p14:sldIdLst>
            <p14:sldId id="284"/>
            <p14:sldId id="310"/>
            <p14:sldId id="257"/>
            <p14:sldId id="311"/>
            <p14:sldId id="302"/>
            <p14:sldId id="303"/>
            <p14:sldId id="312"/>
            <p14:sldId id="313"/>
            <p14:sldId id="304"/>
            <p14:sldId id="321"/>
            <p14:sldId id="343"/>
            <p14:sldId id="318"/>
            <p14:sldId id="319"/>
            <p14:sldId id="320"/>
          </p14:sldIdLst>
        </p14:section>
        <p14:section name="Kuwahara Filter" id="{47C4E8AF-577D-44B6-AD71-31FCADD8C1BF}">
          <p14:sldIdLst>
            <p14:sldId id="289"/>
            <p14:sldId id="262"/>
            <p14:sldId id="261"/>
            <p14:sldId id="298"/>
            <p14:sldId id="299"/>
            <p14:sldId id="300"/>
            <p14:sldId id="272"/>
            <p14:sldId id="273"/>
            <p14:sldId id="276"/>
            <p14:sldId id="277"/>
            <p14:sldId id="281"/>
            <p14:sldId id="280"/>
            <p14:sldId id="315"/>
            <p14:sldId id="316"/>
            <p14:sldId id="269"/>
            <p14:sldId id="270"/>
            <p14:sldId id="271"/>
            <p14:sldId id="274"/>
            <p14:sldId id="275"/>
            <p14:sldId id="282"/>
            <p14:sldId id="290"/>
            <p14:sldId id="283"/>
            <p14:sldId id="266"/>
            <p14:sldId id="267"/>
            <p14:sldId id="268"/>
            <p14:sldId id="317"/>
            <p14:sldId id="278"/>
            <p14:sldId id="279"/>
            <p14:sldId id="258"/>
          </p14:sldIdLst>
        </p14:section>
        <p14:section name="Shape-simplifying Image Abstraction" id="{693EA7FC-CD6A-4CE4-A30D-375086A0BCCA}">
          <p14:sldIdLst>
            <p14:sldId id="334"/>
            <p14:sldId id="335"/>
            <p14:sldId id="336"/>
            <p14:sldId id="337"/>
            <p14:sldId id="338"/>
            <p14:sldId id="341"/>
            <p14:sldId id="339"/>
            <p14:sldId id="3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98270"/>
    <a:srgbClr val="D4ECBA"/>
    <a:srgbClr val="CC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44" autoAdjust="0"/>
    <p:restoredTop sz="94631" autoAdjust="0"/>
  </p:normalViewPr>
  <p:slideViewPr>
    <p:cSldViewPr>
      <p:cViewPr varScale="1">
        <p:scale>
          <a:sx n="110" d="100"/>
          <a:sy n="110" d="100"/>
        </p:scale>
        <p:origin x="-84" y="-57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814"/>
    </p:cViewPr>
  </p:sorterViewPr>
  <p:notesViewPr>
    <p:cSldViewPr>
      <p:cViewPr varScale="1">
        <p:scale>
          <a:sx n="97" d="100"/>
          <a:sy n="97" d="100"/>
        </p:scale>
        <p:origin x="-3582" y="-102"/>
      </p:cViewPr>
      <p:guideLst>
        <p:guide orient="horz" pos="288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1619E-5AD5-4776-B1A6-97253C435DD7}" type="datetimeFigureOut">
              <a:rPr lang="en-US" smtClean="0"/>
              <a:t>4/10/2011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DD796-B3DF-4A4C-AA04-84A2DEFC6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26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A2569-35A4-4B9A-8363-CB39DE7FE6E5}" type="datetimeFigureOut">
              <a:rPr lang="en-US" smtClean="0"/>
              <a:t>4/10/2011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A1008-0FDC-4586-997C-E8D5A5C03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0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1008-0FDC-4586-997C-E8D5A5C03C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5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1008-0FDC-4586-997C-E8D5A5C03C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1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1008-0FDC-4586-997C-E8D5A5C03C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1008-0FDC-4586-997C-E8D5A5C03C6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9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1008-0FDC-4586-997C-E8D5A5C03C6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5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bIns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bIns="0"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3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114800"/>
          </a:xfrm>
        </p:spPr>
        <p:txBody>
          <a:bodyPr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114800"/>
          </a:xfrm>
        </p:spPr>
        <p:txBody>
          <a:bodyPr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9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898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11480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0" y="5486400"/>
            <a:ext cx="1828800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rgbClr val="898270"/>
                </a:solidFill>
              </a:defRPr>
            </a:lvl1pPr>
          </a:lstStyle>
          <a:p>
            <a:r>
              <a:rPr lang="en-US" dirty="0" smtClean="0"/>
              <a:t>Jan Eric </a:t>
            </a:r>
            <a:r>
              <a:rPr lang="en-US" dirty="0" err="1" smtClean="0"/>
              <a:t>Kyprianidis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268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315200" y="5486400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B1FE8-2DEA-4205-8878-27166F2F4E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28830" y="5486400"/>
            <a:ext cx="5486340" cy="228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898270"/>
                </a:solidFill>
              </a:rPr>
              <a:t>Artistic Stylization of Images and Video  •</a:t>
            </a:r>
            <a:r>
              <a:rPr lang="en-US" sz="1000" baseline="0" dirty="0" smtClean="0">
                <a:solidFill>
                  <a:srgbClr val="898270"/>
                </a:solidFill>
              </a:rPr>
              <a:t>  </a:t>
            </a:r>
            <a:r>
              <a:rPr lang="en-US" sz="1000" dirty="0" smtClean="0">
                <a:solidFill>
                  <a:srgbClr val="898270"/>
                </a:solidFill>
              </a:rPr>
              <a:t>Part III</a:t>
            </a:r>
            <a:r>
              <a:rPr lang="en-US" sz="1000" baseline="0" dirty="0" smtClean="0">
                <a:solidFill>
                  <a:srgbClr val="898270"/>
                </a:solidFill>
              </a:rPr>
              <a:t>  •  </a:t>
            </a:r>
            <a:r>
              <a:rPr lang="en-US" sz="1000" dirty="0" err="1" smtClean="0">
                <a:solidFill>
                  <a:srgbClr val="898270"/>
                </a:solidFill>
              </a:rPr>
              <a:t>Eurographics</a:t>
            </a:r>
            <a:r>
              <a:rPr lang="en-US" sz="1000" dirty="0" smtClean="0">
                <a:solidFill>
                  <a:srgbClr val="898270"/>
                </a:solidFill>
              </a:rPr>
              <a:t> 2011</a:t>
            </a:r>
            <a:endParaRPr lang="en-US" sz="1000" dirty="0" smtClean="0">
              <a:solidFill>
                <a:srgbClr val="898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Tx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Tx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21.png"/><Relationship Id="rId4" Type="http://schemas.openxmlformats.org/officeDocument/2006/relationships/image" Target="../media/image2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11" Type="http://schemas.openxmlformats.org/officeDocument/2006/relationships/image" Target="../media/image21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02.png"/><Relationship Id="rId4" Type="http://schemas.openxmlformats.org/officeDocument/2006/relationships/image" Target="../media/image36.png"/><Relationship Id="rId9" Type="http://schemas.openxmlformats.org/officeDocument/2006/relationships/image" Target="../media/image19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7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0.png"/><Relationship Id="rId12" Type="http://schemas.openxmlformats.org/officeDocument/2006/relationships/image" Target="../media/image2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51.png"/><Relationship Id="rId5" Type="http://schemas.openxmlformats.org/officeDocument/2006/relationships/image" Target="../media/image39.png"/><Relationship Id="rId15" Type="http://schemas.openxmlformats.org/officeDocument/2006/relationships/image" Target="../media/image290.png"/><Relationship Id="rId10" Type="http://schemas.openxmlformats.org/officeDocument/2006/relationships/image" Target="../media/image38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230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22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210.pn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2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370.png"/><Relationship Id="rId3" Type="http://schemas.openxmlformats.org/officeDocument/2006/relationships/image" Target="../media/image100.jpeg"/><Relationship Id="rId7" Type="http://schemas.openxmlformats.org/officeDocument/2006/relationships/image" Target="../media/image310.png"/><Relationship Id="rId12" Type="http://schemas.openxmlformats.org/officeDocument/2006/relationships/image" Target="../media/image106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0" Type="http://schemas.openxmlformats.org/officeDocument/2006/relationships/image" Target="../media/image340.png"/><Relationship Id="rId4" Type="http://schemas.openxmlformats.org/officeDocument/2006/relationships/image" Target="../media/image280.png"/><Relationship Id="rId9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90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800.png"/><Relationship Id="rId4" Type="http://schemas.openxmlformats.org/officeDocument/2006/relationships/image" Target="../media/image200.png"/><Relationship Id="rId9" Type="http://schemas.openxmlformats.org/officeDocument/2006/relationships/image" Target="../media/image70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370.png"/><Relationship Id="rId3" Type="http://schemas.openxmlformats.org/officeDocument/2006/relationships/image" Target="../media/image115.jpg"/><Relationship Id="rId7" Type="http://schemas.openxmlformats.org/officeDocument/2006/relationships/image" Target="../media/image310.png"/><Relationship Id="rId12" Type="http://schemas.openxmlformats.org/officeDocument/2006/relationships/image" Target="../media/image122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340.png"/><Relationship Id="rId4" Type="http://schemas.openxmlformats.org/officeDocument/2006/relationships/image" Target="../media/image280.png"/><Relationship Id="rId9" Type="http://schemas.openxmlformats.org/officeDocument/2006/relationships/image" Target="../media/image119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11" Type="http://schemas.openxmlformats.org/officeDocument/2006/relationships/image" Target="../media/image170.png"/><Relationship Id="rId5" Type="http://schemas.openxmlformats.org/officeDocument/2006/relationships/image" Target="../media/image130.png"/><Relationship Id="rId10" Type="http://schemas.openxmlformats.org/officeDocument/2006/relationships/image" Target="../media/image600.png"/><Relationship Id="rId4" Type="http://schemas.openxmlformats.org/officeDocument/2006/relationships/image" Target="../media/image129.png"/><Relationship Id="rId9" Type="http://schemas.openxmlformats.org/officeDocument/2006/relationships/image" Target="../media/image5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26997"/>
            <a:ext cx="7772400" cy="1630503"/>
          </a:xfrm>
        </p:spPr>
        <p:txBody>
          <a:bodyPr/>
          <a:lstStyle/>
          <a:p>
            <a:r>
              <a:rPr lang="en-US" b="1" dirty="0" smtClean="0">
                <a:solidFill>
                  <a:schemeClr val="accent4"/>
                </a:solidFill>
              </a:rPr>
              <a:t>Artistic Stylization of Images and Video </a:t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sz="2400" dirty="0" smtClean="0">
                <a:solidFill>
                  <a:schemeClr val="accent4"/>
                </a:solidFill>
              </a:rPr>
              <a:t>Part III – Anisotropy and Filtering</a:t>
            </a:r>
            <a:br>
              <a:rPr lang="en-US" sz="2400" dirty="0" smtClean="0">
                <a:solidFill>
                  <a:schemeClr val="accent4"/>
                </a:solidFill>
              </a:rPr>
            </a:br>
            <a:r>
              <a:rPr lang="en-US" sz="1800" dirty="0" err="1" smtClean="0">
                <a:solidFill>
                  <a:schemeClr val="accent4"/>
                </a:solidFill>
              </a:rPr>
              <a:t>Eurographics</a:t>
            </a:r>
            <a:r>
              <a:rPr lang="en-US" sz="1800" dirty="0" smtClean="0">
                <a:solidFill>
                  <a:schemeClr val="accent4"/>
                </a:solidFill>
              </a:rPr>
              <a:t> 2011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Jan Eric Kyprianidis</a:t>
            </a:r>
            <a:endParaRPr lang="en-US" sz="2000" baseline="30000" dirty="0" smtClean="0">
              <a:solidFill>
                <a:schemeClr val="accent4"/>
              </a:solidFill>
            </a:endParaRPr>
          </a:p>
          <a:p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sz="1400" dirty="0" smtClean="0">
                <a:solidFill>
                  <a:schemeClr val="accent4"/>
                </a:solidFill>
              </a:rPr>
              <a:t>Hasso-Plattner-Institut, University of Potsdam, Germany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Shape-simplifying Image Abstraction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Kang &amp; Lee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531622"/>
          </a:xfrm>
        </p:spPr>
        <p:txBody>
          <a:bodyPr>
            <a:normAutofit/>
          </a:bodyPr>
          <a:lstStyle/>
          <a:p>
            <a:r>
              <a:rPr lang="en-US" dirty="0"/>
              <a:t>PDE-based technique that </a:t>
            </a:r>
            <a:r>
              <a:rPr lang="en-US" dirty="0" smtClean="0"/>
              <a:t>simultaneous simplifies colors and shape:</a:t>
            </a:r>
            <a:endParaRPr lang="en-US" dirty="0"/>
          </a:p>
          <a:p>
            <a:pPr lvl="1"/>
            <a:r>
              <a:rPr lang="en-US" dirty="0" smtClean="0"/>
              <a:t>Constrained mean curvature flow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hock filter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2" y="2701824"/>
            <a:ext cx="1954068" cy="2187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97" y="2701824"/>
            <a:ext cx="1954068" cy="2187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92" y="2701824"/>
            <a:ext cx="1954068" cy="2187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87" y="2701824"/>
            <a:ext cx="1954068" cy="2187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69602" y="4896360"/>
            <a:ext cx="19540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/>
              <a:t>Input</a:t>
            </a:r>
            <a:endParaRPr lang="en-US" sz="1600" b="0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732687" y="4896360"/>
            <a:ext cx="19540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/>
              <a:t>60 iterations</a:t>
            </a:r>
            <a:endParaRPr lang="en-US" sz="1600" b="0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644992" y="4896360"/>
            <a:ext cx="19540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/>
              <a:t>40 iterations</a:t>
            </a:r>
            <a:endParaRPr lang="en-US" sz="1600" b="0" dirty="0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557297" y="4896360"/>
            <a:ext cx="19540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/>
              <a:t>20 iterations</a:t>
            </a:r>
            <a:endParaRPr lang="en-US" sz="16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4644991" y="2480020"/>
            <a:ext cx="4041763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&amp; Lee (2008) / original image by </a:t>
            </a:r>
            <a:r>
              <a:rPr lang="en-US" sz="600" i="1" dirty="0" err="1" smtClean="0">
                <a:solidFill>
                  <a:schemeClr val="bg2"/>
                </a:solidFill>
              </a:rPr>
              <a:t>Tambako</a:t>
            </a:r>
            <a:r>
              <a:rPr lang="en-US" sz="600" i="1" dirty="0" smtClean="0">
                <a:solidFill>
                  <a:schemeClr val="bg2"/>
                </a:solidFill>
              </a:rPr>
              <a:t> </a:t>
            </a:r>
            <a:r>
              <a:rPr lang="en-US" sz="600" i="1" dirty="0">
                <a:solidFill>
                  <a:schemeClr val="bg2"/>
                </a:solidFill>
              </a:rPr>
              <a:t>the Jaguar@flickr.com</a:t>
            </a:r>
            <a:endParaRPr lang="en-US" sz="600" i="1" dirty="0" smtClean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Difference of Gaussians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749044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Difference of Gaussians:</a:t>
            </a:r>
          </a:p>
          <a:p>
            <a:r>
              <a:rPr lang="en-US" dirty="0" err="1" smtClean="0"/>
              <a:t>Laplacian</a:t>
            </a:r>
            <a:r>
              <a:rPr lang="en-US" dirty="0" smtClean="0"/>
              <a:t> of Gaussian (</a:t>
            </a:r>
            <a:r>
              <a:rPr lang="en-US" dirty="0" err="1" smtClean="0"/>
              <a:t>LoG</a:t>
            </a:r>
            <a:r>
              <a:rPr lang="en-US" dirty="0" smtClean="0"/>
              <a:t>)</a:t>
            </a:r>
          </a:p>
          <a:p>
            <a:r>
              <a:rPr lang="en-US" dirty="0" smtClean="0"/>
              <a:t>Isotropic Difference of Gaussians (</a:t>
            </a:r>
            <a:r>
              <a:rPr lang="en-US" dirty="0" err="1" smtClean="0"/>
              <a:t>DoG</a:t>
            </a:r>
            <a:r>
              <a:rPr lang="en-US" dirty="0" smtClean="0"/>
              <a:t>)</a:t>
            </a:r>
          </a:p>
          <a:p>
            <a:r>
              <a:rPr lang="en-US" dirty="0" smtClean="0"/>
              <a:t>Flow-based Difference of Gaussians</a:t>
            </a:r>
          </a:p>
          <a:p>
            <a:r>
              <a:rPr lang="en-US" dirty="0" smtClean="0"/>
              <a:t>Separable Flow-based Difference of Gaussians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6" y="1988631"/>
            <a:ext cx="4703163" cy="214901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31862" y="1668793"/>
            <a:ext cx="2103097" cy="292604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3585" y="1760232"/>
            <a:ext cx="2926048" cy="129739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06609" y="3071435"/>
            <a:ext cx="1463024" cy="129739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846317" y="4893872"/>
            <a:ext cx="3657560" cy="36575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/>
              <a:t>Isotropic  difference of Gaussians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89" y="1206263"/>
            <a:ext cx="3675888" cy="36758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DoG</a:t>
            </a:r>
            <a:r>
              <a:rPr lang="en-US" dirty="0" smtClean="0"/>
              <a:t> Edges </a:t>
            </a:r>
            <a:r>
              <a:rPr lang="en-US" dirty="0" err="1" smtClean="0"/>
              <a:t>vs</a:t>
            </a:r>
            <a:r>
              <a:rPr lang="en-US" dirty="0" smtClean="0"/>
              <a:t> Canny Edges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3" y="1211598"/>
            <a:ext cx="3671455" cy="3671455"/>
          </a:xfrm>
          <a:ln w="12700">
            <a:solidFill>
              <a:schemeClr val="tx1"/>
            </a:solidFill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3" y="1211598"/>
            <a:ext cx="3671455" cy="3671455"/>
          </a:xfrm>
          <a:ln w="1270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123" y="4893872"/>
            <a:ext cx="3657560" cy="36575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/>
              <a:t>Canny Edges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6317" y="4893872"/>
            <a:ext cx="3657560" cy="36575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/>
              <a:t>Flow-based difference of Gaussians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123" y="1028720"/>
            <a:ext cx="1776202" cy="136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600" i="1" dirty="0" smtClean="0">
                <a:solidFill>
                  <a:schemeClr val="bg2"/>
                </a:solidFill>
              </a:rPr>
              <a:t>Original </a:t>
            </a:r>
            <a:r>
              <a:rPr lang="en-US" sz="600" i="1" dirty="0">
                <a:solidFill>
                  <a:schemeClr val="bg2"/>
                </a:solidFill>
              </a:rPr>
              <a:t>image from </a:t>
            </a:r>
            <a:r>
              <a:rPr lang="en-US" sz="600" i="1" dirty="0" smtClean="0">
                <a:solidFill>
                  <a:schemeClr val="bg2"/>
                </a:solidFill>
              </a:rPr>
              <a:t>USC-SIPI </a:t>
            </a:r>
            <a:r>
              <a:rPr lang="en-US" sz="600" i="1" dirty="0">
                <a:solidFill>
                  <a:schemeClr val="bg2"/>
                </a:solidFill>
              </a:rPr>
              <a:t>Image </a:t>
            </a:r>
            <a:r>
              <a:rPr lang="en-US" sz="600" i="1" dirty="0" smtClean="0">
                <a:solidFill>
                  <a:schemeClr val="bg2"/>
                </a:solidFill>
              </a:rPr>
              <a:t>Database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4" y="1394476"/>
            <a:ext cx="5334011" cy="39989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268" y="1120159"/>
            <a:ext cx="5394902" cy="36575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Edge profile without noise:</a:t>
            </a:r>
          </a:p>
        </p:txBody>
      </p:sp>
      <p:sp>
        <p:nvSpPr>
          <p:cNvPr id="7" name="Line Callout 1 (No Border) 6"/>
          <p:cNvSpPr/>
          <p:nvPr/>
        </p:nvSpPr>
        <p:spPr>
          <a:xfrm flipH="1">
            <a:off x="502964" y="1801266"/>
            <a:ext cx="1325865" cy="666889"/>
          </a:xfrm>
          <a:prstGeom prst="callout1">
            <a:avLst>
              <a:gd name="adj1" fmla="val 50768"/>
              <a:gd name="adj2" fmla="val -2178"/>
              <a:gd name="adj3" fmla="val 50842"/>
              <a:gd name="adj4" fmla="val -354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Scanline</a:t>
            </a:r>
            <a:r>
              <a:rPr lang="en-US" sz="1200" dirty="0" smtClean="0"/>
              <a:t> of an image</a:t>
            </a:r>
          </a:p>
        </p:txBody>
      </p:sp>
      <p:sp>
        <p:nvSpPr>
          <p:cNvPr id="8" name="Line Callout 1 (No Border) 7"/>
          <p:cNvSpPr/>
          <p:nvPr/>
        </p:nvSpPr>
        <p:spPr>
          <a:xfrm flipH="1">
            <a:off x="502965" y="3013562"/>
            <a:ext cx="1325865" cy="666889"/>
          </a:xfrm>
          <a:prstGeom prst="callout1">
            <a:avLst>
              <a:gd name="adj1" fmla="val 50768"/>
              <a:gd name="adj2" fmla="val -2178"/>
              <a:gd name="adj3" fmla="val 50842"/>
              <a:gd name="adj4" fmla="val -354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First derivative </a:t>
            </a:r>
          </a:p>
          <a:p>
            <a:pPr algn="ctr"/>
            <a:r>
              <a:rPr lang="en-US" sz="1200" dirty="0" smtClean="0"/>
              <a:t>of </a:t>
            </a:r>
            <a:r>
              <a:rPr lang="en-US" sz="1200" dirty="0" err="1" smtClean="0"/>
              <a:t>scanline</a:t>
            </a:r>
            <a:endParaRPr lang="en-US" sz="1200" dirty="0" smtClean="0"/>
          </a:p>
        </p:txBody>
      </p:sp>
      <p:sp>
        <p:nvSpPr>
          <p:cNvPr id="9" name="Line Callout 1 (No Border) 8"/>
          <p:cNvSpPr/>
          <p:nvPr/>
        </p:nvSpPr>
        <p:spPr>
          <a:xfrm flipH="1">
            <a:off x="502965" y="4202269"/>
            <a:ext cx="1325865" cy="666889"/>
          </a:xfrm>
          <a:prstGeom prst="callout1">
            <a:avLst>
              <a:gd name="adj1" fmla="val 50768"/>
              <a:gd name="adj2" fmla="val -2178"/>
              <a:gd name="adj3" fmla="val 50842"/>
              <a:gd name="adj4" fmla="val -354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Second derivative </a:t>
            </a:r>
          </a:p>
          <a:p>
            <a:pPr algn="ctr"/>
            <a:r>
              <a:rPr lang="en-US" sz="1200" dirty="0" smtClean="0"/>
              <a:t>of </a:t>
            </a:r>
            <a:r>
              <a:rPr lang="en-US" sz="1200" dirty="0" err="1" smtClean="0"/>
              <a:t>scanline</a:t>
            </a:r>
            <a:endParaRPr lang="en-US" sz="1200" dirty="0" smtClean="0"/>
          </a:p>
        </p:txBody>
      </p:sp>
      <p:sp>
        <p:nvSpPr>
          <p:cNvPr id="10" name="Line Callout 1 (No Border) 9"/>
          <p:cNvSpPr/>
          <p:nvPr/>
        </p:nvSpPr>
        <p:spPr>
          <a:xfrm>
            <a:off x="7315170" y="2491744"/>
            <a:ext cx="1325865" cy="1005829"/>
          </a:xfrm>
          <a:prstGeom prst="callout1">
            <a:avLst>
              <a:gd name="adj1" fmla="val 50768"/>
              <a:gd name="adj2" fmla="val -2178"/>
              <a:gd name="adj3" fmla="val 59583"/>
              <a:gd name="adj4" fmla="val -7036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Edges are located at minima or maxima of the first derivative</a:t>
            </a:r>
          </a:p>
        </p:txBody>
      </p:sp>
      <p:sp>
        <p:nvSpPr>
          <p:cNvPr id="11" name="Line Callout 1 (No Border) 10"/>
          <p:cNvSpPr/>
          <p:nvPr/>
        </p:nvSpPr>
        <p:spPr>
          <a:xfrm>
            <a:off x="7315170" y="3771890"/>
            <a:ext cx="1325865" cy="1005829"/>
          </a:xfrm>
          <a:prstGeom prst="callout1">
            <a:avLst>
              <a:gd name="adj1" fmla="val 50768"/>
              <a:gd name="adj2" fmla="val -2178"/>
              <a:gd name="adj3" fmla="val 60748"/>
              <a:gd name="adj4" fmla="val -6859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Edges are located at zero crossings of the second derivative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4" y="1394476"/>
            <a:ext cx="5334011" cy="399898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268" y="1120159"/>
            <a:ext cx="5394902" cy="36575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Edge profile with noise:</a:t>
            </a:r>
          </a:p>
        </p:txBody>
      </p:sp>
      <p:sp>
        <p:nvSpPr>
          <p:cNvPr id="7" name="Line Callout 1 (No Border) 6"/>
          <p:cNvSpPr/>
          <p:nvPr/>
        </p:nvSpPr>
        <p:spPr>
          <a:xfrm flipH="1">
            <a:off x="502964" y="1801266"/>
            <a:ext cx="1325865" cy="666889"/>
          </a:xfrm>
          <a:prstGeom prst="callout1">
            <a:avLst>
              <a:gd name="adj1" fmla="val 50768"/>
              <a:gd name="adj2" fmla="val -2178"/>
              <a:gd name="adj3" fmla="val 50842"/>
              <a:gd name="adj4" fmla="val -354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Scanline</a:t>
            </a:r>
            <a:r>
              <a:rPr lang="en-US" sz="1200" dirty="0" smtClean="0"/>
              <a:t> of an image </a:t>
            </a:r>
            <a:r>
              <a:rPr lang="en-US" sz="1200" b="1" dirty="0" smtClean="0"/>
              <a:t>with noise</a:t>
            </a:r>
          </a:p>
        </p:txBody>
      </p:sp>
      <p:sp>
        <p:nvSpPr>
          <p:cNvPr id="8" name="Line Callout 1 (No Border) 7"/>
          <p:cNvSpPr/>
          <p:nvPr/>
        </p:nvSpPr>
        <p:spPr>
          <a:xfrm flipH="1">
            <a:off x="502965" y="3013562"/>
            <a:ext cx="1325865" cy="666889"/>
          </a:xfrm>
          <a:prstGeom prst="callout1">
            <a:avLst>
              <a:gd name="adj1" fmla="val 50768"/>
              <a:gd name="adj2" fmla="val -2178"/>
              <a:gd name="adj3" fmla="val 50842"/>
              <a:gd name="adj4" fmla="val -354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First derivative </a:t>
            </a:r>
          </a:p>
          <a:p>
            <a:pPr algn="ctr"/>
            <a:r>
              <a:rPr lang="en-US" sz="1200" dirty="0" smtClean="0"/>
              <a:t>of </a:t>
            </a:r>
            <a:r>
              <a:rPr lang="en-US" sz="1200" dirty="0" err="1" smtClean="0"/>
              <a:t>scanline</a:t>
            </a:r>
            <a:endParaRPr lang="en-US" sz="1200" dirty="0" smtClean="0"/>
          </a:p>
        </p:txBody>
      </p:sp>
      <p:sp>
        <p:nvSpPr>
          <p:cNvPr id="9" name="Line Callout 1 (No Border) 8"/>
          <p:cNvSpPr/>
          <p:nvPr/>
        </p:nvSpPr>
        <p:spPr>
          <a:xfrm flipH="1">
            <a:off x="502965" y="4202269"/>
            <a:ext cx="1325865" cy="666889"/>
          </a:xfrm>
          <a:prstGeom prst="callout1">
            <a:avLst>
              <a:gd name="adj1" fmla="val 50768"/>
              <a:gd name="adj2" fmla="val -2178"/>
              <a:gd name="adj3" fmla="val 50842"/>
              <a:gd name="adj4" fmla="val -354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Second derivative </a:t>
            </a:r>
          </a:p>
          <a:p>
            <a:pPr algn="ctr"/>
            <a:r>
              <a:rPr lang="en-US" sz="1200" dirty="0" smtClean="0"/>
              <a:t>of </a:t>
            </a:r>
            <a:r>
              <a:rPr lang="en-US" sz="1200" dirty="0" err="1" smtClean="0"/>
              <a:t>scanline</a:t>
            </a:r>
            <a:endParaRPr lang="en-US" sz="1200" dirty="0" smtClean="0"/>
          </a:p>
        </p:txBody>
      </p:sp>
      <p:sp>
        <p:nvSpPr>
          <p:cNvPr id="10" name="Line Callout 1 (No Border) 9"/>
          <p:cNvSpPr/>
          <p:nvPr/>
        </p:nvSpPr>
        <p:spPr>
          <a:xfrm>
            <a:off x="7315170" y="2491744"/>
            <a:ext cx="1325865" cy="1005829"/>
          </a:xfrm>
          <a:prstGeom prst="callout1">
            <a:avLst>
              <a:gd name="adj1" fmla="val 50768"/>
              <a:gd name="adj2" fmla="val -2178"/>
              <a:gd name="adj3" fmla="val 59583"/>
              <a:gd name="adj4" fmla="val -70366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First derivative sensitive </a:t>
            </a:r>
          </a:p>
          <a:p>
            <a:pPr algn="ctr"/>
            <a:r>
              <a:rPr lang="en-US" sz="1200" dirty="0" smtClean="0"/>
              <a:t>to noise</a:t>
            </a:r>
          </a:p>
        </p:txBody>
      </p:sp>
      <p:sp>
        <p:nvSpPr>
          <p:cNvPr id="11" name="Line Callout 1 (No Border) 10"/>
          <p:cNvSpPr/>
          <p:nvPr/>
        </p:nvSpPr>
        <p:spPr>
          <a:xfrm>
            <a:off x="7315170" y="3771890"/>
            <a:ext cx="1325865" cy="1005829"/>
          </a:xfrm>
          <a:prstGeom prst="callout1">
            <a:avLst>
              <a:gd name="adj1" fmla="val 50768"/>
              <a:gd name="adj2" fmla="val -2178"/>
              <a:gd name="adj3" fmla="val 60748"/>
              <a:gd name="adj4" fmla="val -685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Second </a:t>
            </a:r>
            <a:r>
              <a:rPr lang="en-US" sz="1200" dirty="0"/>
              <a:t>derivative </a:t>
            </a:r>
            <a:r>
              <a:rPr lang="en-US" sz="1200" dirty="0" smtClean="0"/>
              <a:t>even more sensitive </a:t>
            </a:r>
            <a:endParaRPr lang="en-US" sz="1200" dirty="0"/>
          </a:p>
          <a:p>
            <a:pPr algn="ctr"/>
            <a:r>
              <a:rPr lang="en-US" sz="1200" dirty="0"/>
              <a:t>to noise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of Gaussian (</a:t>
            </a:r>
            <a:r>
              <a:rPr lang="en-US" dirty="0" err="1" smtClean="0"/>
              <a:t>LoG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1600" dirty="0" smtClean="0"/>
              <a:t>Marr &amp; </a:t>
            </a:r>
            <a:r>
              <a:rPr lang="en-US" sz="1600" dirty="0" err="1" smtClean="0"/>
              <a:t>Hildreth</a:t>
            </a:r>
            <a:r>
              <a:rPr lang="en-US" sz="1600" dirty="0" smtClean="0"/>
              <a:t> </a:t>
            </a:r>
            <a:r>
              <a:rPr lang="en-US" sz="1600" dirty="0"/>
              <a:t>(1980)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dirty="0" smtClean="0"/>
                  <a:t>In 2D the second derivative corresponds to the </a:t>
                </a:r>
                <a:r>
                  <a:rPr lang="en-US" dirty="0" err="1" smtClean="0"/>
                  <a:t>Laplacian</a:t>
                </a:r>
                <a:r>
                  <a:rPr lang="en-US" dirty="0" smtClean="0"/>
                  <a:t>:</a:t>
                </a:r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spcBef>
                    <a:spcPts val="24"/>
                  </a:spcBef>
                  <a:spcAft>
                    <a:spcPts val="1000"/>
                  </a:spcAft>
                  <a:buNone/>
                </a:pPr>
                <a:r>
                  <a:rPr lang="en-US" dirty="0" smtClean="0"/>
                  <a:t>Similar to the second derivative the </a:t>
                </a:r>
                <a:r>
                  <a:rPr lang="en-US" dirty="0" err="1" smtClean="0"/>
                  <a:t>Laplacian</a:t>
                </a:r>
                <a:r>
                  <a:rPr lang="en-US" dirty="0" smtClean="0"/>
                  <a:t> is sensitive to noise. To make the </a:t>
                </a:r>
                <a:r>
                  <a:rPr lang="en-US" dirty="0" err="1" smtClean="0"/>
                  <a:t>Laplacian</a:t>
                </a:r>
                <a:r>
                  <a:rPr lang="en-US" dirty="0" smtClean="0"/>
                  <a:t> less sensitive to noise, apply a Gaussian to the image first: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/>
                      </a:rPr>
                      <m:t>LoG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⋆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dirty="0" smtClean="0"/>
                  <a:t> ,</a:t>
                </a:r>
              </a:p>
              <a:p>
                <a:pPr marL="0" indent="0">
                  <a:spcBef>
                    <a:spcPts val="24"/>
                  </a:spcBef>
                  <a:spcAft>
                    <a:spcPts val="1000"/>
                  </a:spcAft>
                  <a:buNone/>
                </a:pPr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dirty="0" smtClean="0"/>
                  <a:t> is a 2D Gaussian with standard deviation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𝜎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den>
                      </m:f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exp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Difference of Gaussians (</a:t>
            </a:r>
            <a:r>
              <a:rPr lang="en-US" dirty="0" err="1" smtClean="0"/>
              <a:t>DoG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1600" dirty="0" smtClean="0"/>
              <a:t>Marr &amp; </a:t>
            </a:r>
            <a:r>
              <a:rPr lang="en-US" sz="1600" dirty="0" err="1" smtClean="0"/>
              <a:t>Hildreth</a:t>
            </a:r>
            <a:r>
              <a:rPr lang="en-US" sz="1600" dirty="0" smtClean="0"/>
              <a:t> </a:t>
            </a:r>
            <a:r>
              <a:rPr lang="en-US" sz="1600" dirty="0"/>
              <a:t>(1980)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037"/>
            <a:ext cx="8229600" cy="5715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dirty="0" err="1" smtClean="0"/>
              <a:t>Laplacian</a:t>
            </a:r>
            <a:r>
              <a:rPr lang="en-US" dirty="0" smtClean="0"/>
              <a:t> of Gaussian can be approximated by a difference of Gaussians: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4098" name="Picture 2" descr="Y:\tmp\do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69" y="19431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tmp\lo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85" y="19523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31563" y="3857352"/>
                <a:ext cx="3657559" cy="554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LoG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⋆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63" y="3857352"/>
                <a:ext cx="3657559" cy="5546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54878" y="3857352"/>
                <a:ext cx="3657559" cy="554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DoG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78" y="3857352"/>
                <a:ext cx="3657559" cy="55461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Line Callout 1 (No Border) 10"/>
              <p:cNvSpPr/>
              <p:nvPr/>
            </p:nvSpPr>
            <p:spPr>
              <a:xfrm flipH="1">
                <a:off x="3017537" y="4594841"/>
                <a:ext cx="1325865" cy="666889"/>
              </a:xfrm>
              <a:prstGeom prst="callout1">
                <a:avLst>
                  <a:gd name="adj1" fmla="val 50768"/>
                  <a:gd name="adj2" fmla="val -2178"/>
                  <a:gd name="adj3" fmla="val -49529"/>
                  <a:gd name="adj4" fmla="val -95391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Good engineering solution: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=1.6⋅</m:t>
                        </m:r>
                        <m:r>
                          <a:rPr lang="en-US" sz="12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1200" dirty="0" smtClean="0"/>
              </a:p>
            </p:txBody>
          </p:sp>
        </mc:Choice>
        <mc:Fallback xmlns="">
          <p:sp>
            <p:nvSpPr>
              <p:cNvPr id="11" name="Line Callout 1 (No Border)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017537" y="4594841"/>
                <a:ext cx="1325865" cy="666889"/>
              </a:xfrm>
              <a:prstGeom prst="callout1">
                <a:avLst>
                  <a:gd name="adj1" fmla="val 50768"/>
                  <a:gd name="adj2" fmla="val -2178"/>
                  <a:gd name="adj3" fmla="val -49529"/>
                  <a:gd name="adj4" fmla="val -95391"/>
                </a:avLst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Callout 1 (No Border) 11"/>
          <p:cNvSpPr/>
          <p:nvPr/>
        </p:nvSpPr>
        <p:spPr>
          <a:xfrm>
            <a:off x="6949414" y="4594841"/>
            <a:ext cx="1325865" cy="666889"/>
          </a:xfrm>
          <a:prstGeom prst="callout1">
            <a:avLst>
              <a:gd name="adj1" fmla="val 50768"/>
              <a:gd name="adj2" fmla="val -2178"/>
              <a:gd name="adj3" fmla="val -49529"/>
              <a:gd name="adj4" fmla="val -953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to implement since Gaussian </a:t>
            </a:r>
          </a:p>
          <a:p>
            <a:pPr algn="ctr"/>
            <a:r>
              <a:rPr lang="en-US" sz="1200" dirty="0" smtClean="0"/>
              <a:t>is separable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of Gaussians (</a:t>
            </a:r>
            <a:r>
              <a:rPr lang="en-US" dirty="0" err="1" smtClean="0"/>
              <a:t>DoG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1600" dirty="0" smtClean="0"/>
              <a:t>Marr &amp; </a:t>
            </a:r>
            <a:r>
              <a:rPr lang="en-US" sz="1600" dirty="0" err="1" smtClean="0"/>
              <a:t>Hildreth</a:t>
            </a:r>
            <a:r>
              <a:rPr lang="en-US" sz="1600" dirty="0" smtClean="0"/>
              <a:t> </a:t>
            </a:r>
            <a:r>
              <a:rPr lang="en-US" sz="1600" dirty="0"/>
              <a:t>(1980)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70" y="1851671"/>
            <a:ext cx="3034260" cy="3034260"/>
          </a:xfrm>
          <a:ln w="1270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0" y="1851671"/>
            <a:ext cx="3034260" cy="3034260"/>
          </a:xfrm>
          <a:ln w="12700">
            <a:solidFill>
              <a:schemeClr val="tx1"/>
            </a:solidFill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1280151"/>
            <a:ext cx="8229600" cy="480081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Tx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Tx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 smtClean="0"/>
              <a:t>Zero-crossing are found by </a:t>
            </a:r>
            <a:r>
              <a:rPr lang="en-US" dirty="0" err="1" smtClean="0"/>
              <a:t>thresholding</a:t>
            </a:r>
            <a:r>
              <a:rPr lang="en-US" dirty="0" smtClean="0"/>
              <a:t>: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114806" y="2491744"/>
            <a:ext cx="914390" cy="173734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Smooth </a:t>
            </a:r>
            <a:r>
              <a:rPr lang="en-US" dirty="0" err="1" smtClean="0"/>
              <a:t>DoG</a:t>
            </a:r>
            <a:r>
              <a:rPr lang="en-US" dirty="0" smtClean="0"/>
              <a:t> Edges</a:t>
            </a:r>
            <a:br>
              <a:rPr lang="en-US" dirty="0" smtClean="0"/>
            </a:br>
            <a:r>
              <a:rPr lang="en-US" sz="1600" dirty="0" err="1" smtClean="0"/>
              <a:t>Winnemöller</a:t>
            </a:r>
            <a:r>
              <a:rPr lang="en-US" sz="1600" dirty="0" smtClean="0"/>
              <a:t> et al. (2006)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An approach to created smooth edges was proposed by </a:t>
                </a:r>
                <a:r>
                  <a:rPr lang="en-US" dirty="0" err="1" smtClean="0"/>
                  <a:t>Winnemöller</a:t>
                </a:r>
                <a:r>
                  <a:rPr lang="en-US" dirty="0" smtClean="0"/>
                  <a:t> et al.: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𝜏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1 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                                                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𝜏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1.6⋅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&gt;0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 1+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tanh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⁡(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𝜏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1.6⋅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The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𝜏</m:t>
                    </m:r>
                  </m:oMath>
                </a14:m>
                <a:r>
                  <a:rPr lang="en-US" dirty="0" smtClean="0"/>
                  <a:t> controls the sensitivity to noise. A typical values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𝜏</m:t>
                    </m:r>
                    <m:r>
                      <a:rPr lang="en-US" b="0" i="1" smtClean="0">
                        <a:latin typeface="Cambria Math"/>
                      </a:rPr>
                      <m:t>=0.98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𝜏</m:t>
                    </m:r>
                    <m:r>
                      <a:rPr lang="en-US" b="0" i="1" smtClean="0">
                        <a:latin typeface="Cambria Math"/>
                      </a:rPr>
                      <m:t>=0.99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/>
                  <a:t>The falloff </a:t>
                </a:r>
                <a:r>
                  <a:rPr lang="en-US" dirty="0" smtClean="0"/>
                  <a:t>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determines </a:t>
                </a:r>
                <a:r>
                  <a:rPr lang="en-US" dirty="0" smtClean="0"/>
                  <a:t>the sharpness </a:t>
                </a:r>
                <a:r>
                  <a:rPr lang="en-US" dirty="0"/>
                  <a:t>of edge representations, </a:t>
                </a:r>
                <a:r>
                  <a:rPr lang="en-US" dirty="0" smtClean="0"/>
                  <a:t>typical values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∈[0.75, 5.0]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Smooth </a:t>
            </a:r>
            <a:r>
              <a:rPr lang="en-US" dirty="0" err="1" smtClean="0"/>
              <a:t>DoG</a:t>
            </a:r>
            <a:r>
              <a:rPr lang="en-US" dirty="0" smtClean="0"/>
              <a:t> Edges</a:t>
            </a:r>
            <a:br>
              <a:rPr lang="en-US" dirty="0" smtClean="0"/>
            </a:br>
            <a:r>
              <a:rPr lang="en-US" sz="1600" dirty="0" err="1" smtClean="0"/>
              <a:t>Winnemöller</a:t>
            </a:r>
            <a:r>
              <a:rPr lang="en-US" sz="1600" dirty="0" smtClean="0"/>
              <a:t> et al. (2006)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6510338" y="2266780"/>
            <a:ext cx="2405062" cy="2411413"/>
            <a:chOff x="4101" y="1793"/>
            <a:chExt cx="1515" cy="1519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auto">
            <a:xfrm>
              <a:off x="4101" y="1824"/>
              <a:ext cx="1488" cy="1488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"/>
            <p:cNvSpPr>
              <a:spLocks noChangeShapeType="1"/>
            </p:cNvSpPr>
            <p:nvPr/>
          </p:nvSpPr>
          <p:spPr bwMode="auto">
            <a:xfrm flipV="1">
              <a:off x="4868" y="2067"/>
              <a:ext cx="2" cy="1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 flipV="1">
              <a:off x="4219" y="3215"/>
              <a:ext cx="127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6"/>
            <p:cNvSpPr>
              <a:spLocks noChangeShapeType="1"/>
            </p:cNvSpPr>
            <p:nvPr/>
          </p:nvSpPr>
          <p:spPr bwMode="auto">
            <a:xfrm flipV="1">
              <a:off x="4258" y="2209"/>
              <a:ext cx="127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850" y="3043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>
                  <a:solidFill>
                    <a:srgbClr val="006600"/>
                  </a:solidFill>
                  <a:latin typeface="Times New Roman" pitchFamily="18" charset="0"/>
                </a:rPr>
                <a:t>0</a:t>
              </a:r>
              <a:endParaRPr lang="en-US" sz="1400" i="1" baseline="-25000">
                <a:solidFill>
                  <a:srgbClr val="006600"/>
                </a:solidFill>
                <a:latin typeface="Times New Roman" pitchFamily="18" charset="0"/>
              </a:endParaRPr>
            </a:p>
          </p:txBody>
        </p:sp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4597" y="1793"/>
              <a:ext cx="5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Edge</a:t>
              </a:r>
            </a:p>
          </p:txBody>
        </p:sp>
        <p:sp>
          <p:nvSpPr>
            <p:cNvPr id="51" name="Text Box 9"/>
            <p:cNvSpPr txBox="1">
              <a:spLocks noChangeArrowheads="1"/>
            </p:cNvSpPr>
            <p:nvPr/>
          </p:nvSpPr>
          <p:spPr bwMode="auto">
            <a:xfrm>
              <a:off x="4863" y="2034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>
                  <a:solidFill>
                    <a:srgbClr val="006600"/>
                  </a:solidFill>
                  <a:latin typeface="Times New Roman" pitchFamily="18" charset="0"/>
                </a:rPr>
                <a:t>1</a:t>
              </a:r>
              <a:endParaRPr lang="en-US" sz="1400" i="1" baseline="-25000">
                <a:solidFill>
                  <a:srgbClr val="006600"/>
                </a:solidFill>
                <a:latin typeface="Times New Roman" pitchFamily="18" charset="0"/>
              </a:endParaRPr>
            </a:p>
          </p:txBody>
        </p:sp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5126" y="2945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DoG</a:t>
              </a:r>
            </a:p>
          </p:txBody>
        </p:sp>
      </p:grpSp>
      <p:sp>
        <p:nvSpPr>
          <p:cNvPr id="53" name="Freeform 11"/>
          <p:cNvSpPr>
            <a:spLocks/>
          </p:cNvSpPr>
          <p:nvPr/>
        </p:nvSpPr>
        <p:spPr bwMode="auto">
          <a:xfrm>
            <a:off x="6683375" y="2947818"/>
            <a:ext cx="2016125" cy="1555750"/>
          </a:xfrm>
          <a:custGeom>
            <a:avLst/>
            <a:gdLst>
              <a:gd name="T0" fmla="*/ 0 w 1530"/>
              <a:gd name="T1" fmla="*/ 1533 h 1533"/>
              <a:gd name="T2" fmla="*/ 1530 w 1530"/>
              <a:gd name="T3" fmla="*/ 0 h 15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30" h="1533">
                <a:moveTo>
                  <a:pt x="0" y="1533"/>
                </a:moveTo>
                <a:lnTo>
                  <a:pt x="1530" y="0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4" name="Picture 12" descr="IMG_1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830"/>
            <a:ext cx="6019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5" descr="DoGPillarsOrgDO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6005"/>
            <a:ext cx="6019800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228600" y="1142830"/>
            <a:ext cx="6019800" cy="4114800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" name="Picture 17" descr="DoGPillarsSo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830"/>
            <a:ext cx="6019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 descr="DoGPillarsSha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830"/>
            <a:ext cx="6019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Freeform 19"/>
          <p:cNvSpPr>
            <a:spLocks/>
          </p:cNvSpPr>
          <p:nvPr/>
        </p:nvSpPr>
        <p:spPr bwMode="auto">
          <a:xfrm>
            <a:off x="6683375" y="2947818"/>
            <a:ext cx="2016125" cy="1555750"/>
          </a:xfrm>
          <a:custGeom>
            <a:avLst/>
            <a:gdLst>
              <a:gd name="T0" fmla="*/ 0 w 1680"/>
              <a:gd name="T1" fmla="*/ 1296 h 1296"/>
              <a:gd name="T2" fmla="*/ 864 w 1680"/>
              <a:gd name="T3" fmla="*/ 1296 h 1296"/>
              <a:gd name="T4" fmla="*/ 864 w 1680"/>
              <a:gd name="T5" fmla="*/ 0 h 1296"/>
              <a:gd name="T6" fmla="*/ 1680 w 1680"/>
              <a:gd name="T7" fmla="*/ 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0" h="1296">
                <a:moveTo>
                  <a:pt x="0" y="1296"/>
                </a:moveTo>
                <a:lnTo>
                  <a:pt x="864" y="1296"/>
                </a:lnTo>
                <a:lnTo>
                  <a:pt x="864" y="0"/>
                </a:lnTo>
                <a:lnTo>
                  <a:pt x="1680" y="0"/>
                </a:lnTo>
              </a:path>
            </a:pathLst>
          </a:custGeom>
          <a:noFill/>
          <a:ln w="28575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Freeform 20"/>
          <p:cNvSpPr>
            <a:spLocks/>
          </p:cNvSpPr>
          <p:nvPr/>
        </p:nvSpPr>
        <p:spPr bwMode="auto">
          <a:xfrm>
            <a:off x="6683375" y="2947818"/>
            <a:ext cx="2016125" cy="1555750"/>
          </a:xfrm>
          <a:custGeom>
            <a:avLst/>
            <a:gdLst>
              <a:gd name="T0" fmla="*/ 0 w 1680"/>
              <a:gd name="T1" fmla="*/ 1296 h 1296"/>
              <a:gd name="T2" fmla="*/ 574 w 1680"/>
              <a:gd name="T3" fmla="*/ 1080 h 1296"/>
              <a:gd name="T4" fmla="*/ 864 w 1680"/>
              <a:gd name="T5" fmla="*/ 0 h 1296"/>
              <a:gd name="T6" fmla="*/ 1680 w 1680"/>
              <a:gd name="T7" fmla="*/ 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0" h="1296">
                <a:moveTo>
                  <a:pt x="0" y="1296"/>
                </a:moveTo>
                <a:cubicBezTo>
                  <a:pt x="165" y="1284"/>
                  <a:pt x="430" y="1296"/>
                  <a:pt x="574" y="1080"/>
                </a:cubicBezTo>
                <a:cubicBezTo>
                  <a:pt x="718" y="864"/>
                  <a:pt x="811" y="296"/>
                  <a:pt x="864" y="0"/>
                </a:cubicBezTo>
                <a:cubicBezTo>
                  <a:pt x="1272" y="0"/>
                  <a:pt x="1680" y="0"/>
                  <a:pt x="1680" y="0"/>
                </a:cubicBezTo>
              </a:path>
            </a:pathLst>
          </a:custGeom>
          <a:noFill/>
          <a:ln w="28575" cap="flat" cmpd="sng">
            <a:solidFill>
              <a:srgbClr val="F27C1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AutoShape 21"/>
          <p:cNvSpPr>
            <a:spLocks noChangeArrowheads="1"/>
          </p:cNvSpPr>
          <p:nvPr/>
        </p:nvSpPr>
        <p:spPr bwMode="auto">
          <a:xfrm>
            <a:off x="6845335" y="1309518"/>
            <a:ext cx="1733480" cy="715089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tanh</a:t>
            </a:r>
            <a:endParaRPr lang="en-US" b="1" i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(half-truncated)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1" y="5278490"/>
            <a:ext cx="2697498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600" i="1" dirty="0" smtClean="0">
                <a:solidFill>
                  <a:schemeClr val="bg2"/>
                </a:solidFill>
              </a:rPr>
              <a:t>Credit for slide: H. </a:t>
            </a:r>
            <a:r>
              <a:rPr lang="en-US" sz="600" i="1" dirty="0" err="1" smtClean="0">
                <a:solidFill>
                  <a:schemeClr val="bg2"/>
                </a:solidFill>
              </a:rPr>
              <a:t>Winnemöller</a:t>
            </a:r>
            <a:endParaRPr lang="en-US" sz="600" i="1" dirty="0" smtClean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7" grpId="0" animBg="1"/>
      <p:bldP spid="60" grpId="0" animBg="1"/>
      <p:bldP spid="60" grpId="1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Image/Video Abstraction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160"/>
            <a:ext cx="8229600" cy="420619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Stylized Augmented Reality </a:t>
            </a:r>
            <a:r>
              <a:rPr lang="en-US" b="1" dirty="0"/>
              <a:t>for </a:t>
            </a:r>
            <a:r>
              <a:rPr lang="en-US" b="1" dirty="0" smtClean="0"/>
              <a:t>Improved Immersion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Fischer </a:t>
            </a:r>
            <a:r>
              <a:rPr lang="en-US" sz="1400" dirty="0"/>
              <a:t>et al., </a:t>
            </a:r>
            <a:r>
              <a:rPr lang="en-US" sz="1400" dirty="0" smtClean="0"/>
              <a:t>2005</a:t>
            </a:r>
            <a:endParaRPr lang="en-US" sz="1400" dirty="0"/>
          </a:p>
          <a:p>
            <a:pPr>
              <a:lnSpc>
                <a:spcPct val="160000"/>
              </a:lnSpc>
            </a:pPr>
            <a:r>
              <a:rPr lang="en-US" b="1" dirty="0" smtClean="0"/>
              <a:t>Real-time Video Abstraction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err="1" smtClean="0"/>
              <a:t>Winnemöller</a:t>
            </a:r>
            <a:r>
              <a:rPr lang="en-US" sz="1400" dirty="0" smtClean="0"/>
              <a:t> et al., SIGGRAPH 2006</a:t>
            </a:r>
          </a:p>
          <a:p>
            <a:pPr>
              <a:lnSpc>
                <a:spcPct val="160000"/>
              </a:lnSpc>
            </a:pPr>
            <a:r>
              <a:rPr lang="en-US" b="1" dirty="0" smtClean="0"/>
              <a:t>Coherent Line Drawings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Kang et al., NPAR 2007</a:t>
            </a:r>
          </a:p>
          <a:p>
            <a:pPr>
              <a:lnSpc>
                <a:spcPct val="160000"/>
              </a:lnSpc>
            </a:pPr>
            <a:r>
              <a:rPr lang="en-US" b="1" dirty="0" smtClean="0"/>
              <a:t>Structure Adaptive Image Abstraction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Kyprianidis &amp; Döllner, EG Theory and Practice of Computer Graphics 2008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Flow-based Image Abstraction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Kang et al., Transactions on Visualization and Computer Graphics 2009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Artistic Edge and Corner Preserving Smoothing</a:t>
            </a:r>
            <a:endParaRPr lang="en-US" b="1" dirty="0"/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err="1" smtClean="0"/>
              <a:t>Papari</a:t>
            </a:r>
            <a:r>
              <a:rPr lang="en-US" sz="1400" dirty="0" smtClean="0"/>
              <a:t> et </a:t>
            </a:r>
            <a:r>
              <a:rPr lang="en-US" sz="1400" dirty="0"/>
              <a:t>al., </a:t>
            </a:r>
            <a:r>
              <a:rPr lang="en-US" sz="1400" dirty="0" smtClean="0"/>
              <a:t>IEEE Transactions on Image Processing 2007</a:t>
            </a:r>
            <a:endParaRPr lang="en-US" sz="1400" dirty="0"/>
          </a:p>
          <a:p>
            <a:pPr>
              <a:lnSpc>
                <a:spcPct val="170000"/>
              </a:lnSpc>
            </a:pPr>
            <a:r>
              <a:rPr lang="en-US" b="1" dirty="0" smtClean="0"/>
              <a:t>Image and Video Abstraction by Anisotropic Kuwahara Filtering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Kyprianidis et al., Pacific Graphics 2009</a:t>
            </a:r>
          </a:p>
          <a:p>
            <a:pPr>
              <a:lnSpc>
                <a:spcPct val="170000"/>
              </a:lnSpc>
            </a:pPr>
            <a:r>
              <a:rPr lang="en-US" b="1" dirty="0"/>
              <a:t>Shape-simplifying Image Abstraction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/>
              <a:t>Kang &amp; Lee, Pacific Graphics </a:t>
            </a:r>
            <a:r>
              <a:rPr lang="en-US" sz="1400" dirty="0" smtClean="0"/>
              <a:t>2008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Image and Video Abstraction by Coherence-Enhancing Filtering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Kyprianidis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&amp; Kang,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Eurographics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2011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143000"/>
            <a:ext cx="3158445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Local Structure Estimation:</a:t>
            </a:r>
          </a:p>
          <a:p>
            <a:r>
              <a:rPr lang="en-US" dirty="0" smtClean="0"/>
              <a:t>Edge Tangent Flow</a:t>
            </a:r>
          </a:p>
          <a:p>
            <a:r>
              <a:rPr lang="en-US" dirty="0" smtClean="0"/>
              <a:t>Structure Tensor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err="1" smtClean="0"/>
              <a:t>DoG</a:t>
            </a:r>
            <a:r>
              <a:rPr lang="en-US" b="1" dirty="0" smtClean="0"/>
              <a:t> Guided by Local Image</a:t>
            </a:r>
            <a:r>
              <a:rPr lang="en-US" b="1" dirty="0"/>
              <a:t> </a:t>
            </a:r>
            <a:r>
              <a:rPr lang="en-US" b="1" dirty="0" smtClean="0"/>
              <a:t>Structure:</a:t>
            </a:r>
          </a:p>
          <a:p>
            <a:r>
              <a:rPr lang="en-US" dirty="0" smtClean="0"/>
              <a:t>Flow-based </a:t>
            </a:r>
            <a:r>
              <a:rPr lang="en-US" dirty="0" err="1" smtClean="0"/>
              <a:t>DoG</a:t>
            </a:r>
            <a:endParaRPr lang="en-US" dirty="0" smtClean="0"/>
          </a:p>
          <a:p>
            <a:r>
              <a:rPr lang="en-US" dirty="0" smtClean="0"/>
              <a:t>Separable flow-based </a:t>
            </a:r>
            <a:r>
              <a:rPr lang="en-US" dirty="0" err="1"/>
              <a:t>DoG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of Gaussians</a:t>
            </a:r>
            <a:br>
              <a:rPr lang="en-US" dirty="0" smtClean="0"/>
            </a:br>
            <a:r>
              <a:rPr lang="en-US" sz="1600" dirty="0" smtClean="0"/>
              <a:t>Guided by Local Image Structure</a:t>
            </a:r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45" y="1485915"/>
            <a:ext cx="5071110" cy="33814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8962" y="1485915"/>
            <a:ext cx="868670" cy="2743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Original photograph </a:t>
            </a:r>
          </a:p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copyright </a:t>
            </a:r>
          </a:p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Anthony </a:t>
            </a:r>
            <a:r>
              <a:rPr lang="en-US" sz="600" i="1" dirty="0" err="1" smtClean="0">
                <a:solidFill>
                  <a:schemeClr val="bg2"/>
                </a:solidFill>
              </a:rPr>
              <a:t>Santella</a:t>
            </a:r>
            <a:endParaRPr lang="en-US" sz="600" i="1" dirty="0" smtClean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15646" y="1394476"/>
            <a:ext cx="847664" cy="3200365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71932" y="1337541"/>
            <a:ext cx="4214823" cy="187358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365" y="3213229"/>
            <a:ext cx="1079221" cy="141821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Edge Tangent Flow</a:t>
            </a:r>
            <a:br>
              <a:rPr lang="en-US" dirty="0" smtClean="0"/>
            </a:br>
            <a:r>
              <a:rPr lang="en-US" sz="1600" dirty="0" smtClean="0"/>
              <a:t>Kang et al. (2007)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7200" y="1211598"/>
            <a:ext cx="8229600" cy="834434"/>
          </a:xfrm>
          <a:prstGeom prst="rect">
            <a:avLst/>
          </a:prstGeom>
          <a:noFill/>
          <a:ln/>
        </p:spPr>
        <p:txBody>
          <a:bodyPr vert="horz" lIns="91440" tIns="0" rIns="91440" bIns="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Tx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Tx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b="1" dirty="0"/>
              <a:t>Edge Tangent Flow (ETF</a:t>
            </a:r>
            <a:r>
              <a:rPr lang="en-US" altLang="ko-KR" sz="1800" b="1" dirty="0" smtClean="0"/>
              <a:t>):</a:t>
            </a:r>
            <a:endParaRPr lang="en-US" altLang="ko-KR" sz="1800" b="1" dirty="0"/>
          </a:p>
          <a:p>
            <a:r>
              <a:rPr lang="en-US" altLang="ko-KR" sz="1800" dirty="0"/>
              <a:t>Smoothly varying vector field</a:t>
            </a:r>
          </a:p>
          <a:p>
            <a:r>
              <a:rPr lang="en-US" altLang="ko-KR" sz="1800" dirty="0"/>
              <a:t>Feature-preserving flow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1" y="2217427"/>
            <a:ext cx="3600450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49" y="2217427"/>
            <a:ext cx="3600450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692275" y="5734050"/>
            <a:ext cx="1597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latin typeface="Tahoma" pitchFamily="34" charset="0"/>
              </a:rPr>
              <a:t>Input image</a:t>
            </a:r>
            <a:endParaRPr lang="ko-KR" altLang="en-US" sz="1800">
              <a:latin typeface="Tahoma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229350" y="5734050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latin typeface="Tahoma" pitchFamily="34" charset="0"/>
              </a:rPr>
              <a:t>ETF</a:t>
            </a:r>
            <a:endParaRPr lang="ko-KR" altLang="en-US" sz="1800"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3001" y="4960597"/>
            <a:ext cx="3600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Input image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720549" y="4960597"/>
            <a:ext cx="3600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Edge Tangent Flow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73074" y="2031040"/>
            <a:ext cx="2447925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et al. (2007)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Edge Tangent Flow</a:t>
            </a:r>
            <a:br>
              <a:rPr lang="en-US" dirty="0" smtClean="0"/>
            </a:br>
            <a:r>
              <a:rPr lang="en-US" sz="1600" dirty="0" smtClean="0"/>
              <a:t>Kang et al. (2007)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1" name="Picture 2" descr="_einstein_eye_200_ETF_adj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08" y="2400305"/>
            <a:ext cx="3313113" cy="2900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instein_eye_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79" y="2400305"/>
            <a:ext cx="3313112" cy="2900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1246188" y="2798767"/>
            <a:ext cx="974725" cy="657225"/>
            <a:chOff x="785" y="1640"/>
            <a:chExt cx="614" cy="414"/>
          </a:xfrm>
        </p:grpSpPr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V="1">
              <a:off x="1093" y="1640"/>
              <a:ext cx="306" cy="208"/>
            </a:xfrm>
            <a:prstGeom prst="line">
              <a:avLst/>
            </a:prstGeom>
            <a:noFill/>
            <a:ln w="57150">
              <a:solidFill>
                <a:srgbClr val="00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1018" y="1826"/>
              <a:ext cx="91" cy="9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3" name="Object 9"/>
            <p:cNvGraphicFramePr>
              <a:graphicFrameLocks noChangeAspect="1"/>
            </p:cNvGraphicFramePr>
            <p:nvPr/>
          </p:nvGraphicFramePr>
          <p:xfrm>
            <a:off x="785" y="1732"/>
            <a:ext cx="248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2" name="Equation" r:id="rId5" imgW="126720" imgH="164880" progId="Equation.3">
                    <p:embed/>
                  </p:oleObj>
                </mc:Choice>
                <mc:Fallback>
                  <p:oleObj name="Equation" r:id="rId5" imgW="1267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" y="1732"/>
                          <a:ext cx="248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1957388" y="3160717"/>
            <a:ext cx="292100" cy="190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flipV="1">
            <a:off x="1951038" y="3046417"/>
            <a:ext cx="196850" cy="298450"/>
          </a:xfrm>
          <a:prstGeom prst="line">
            <a:avLst/>
          </a:prstGeom>
          <a:noFill/>
          <a:ln w="57150">
            <a:solidFill>
              <a:srgbClr val="E12D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" name="Group 12"/>
          <p:cNvGrpSpPr>
            <a:grpSpLocks/>
          </p:cNvGrpSpPr>
          <p:nvPr/>
        </p:nvGrpSpPr>
        <p:grpSpPr bwMode="auto">
          <a:xfrm>
            <a:off x="1187450" y="2608267"/>
            <a:ext cx="1512888" cy="1511300"/>
            <a:chOff x="748" y="1520"/>
            <a:chExt cx="953" cy="952"/>
          </a:xfrm>
        </p:grpSpPr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748" y="1520"/>
              <a:ext cx="953" cy="952"/>
            </a:xfrm>
            <a:prstGeom prst="ellipse">
              <a:avLst/>
            </a:prstGeom>
            <a:noFill/>
            <a:ln w="76200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8" name="Object 14"/>
            <p:cNvGraphicFramePr>
              <a:graphicFrameLocks noChangeAspect="1"/>
            </p:cNvGraphicFramePr>
            <p:nvPr/>
          </p:nvGraphicFramePr>
          <p:xfrm>
            <a:off x="1217" y="2009"/>
            <a:ext cx="248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3" name="Equation" r:id="rId7" imgW="126720" imgH="126720" progId="Equation.3">
                    <p:embed/>
                  </p:oleObj>
                </mc:Choice>
                <mc:Fallback>
                  <p:oleObj name="Equation" r:id="rId7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7" y="2009"/>
                          <a:ext cx="248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99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Oval 15"/>
            <p:cNvSpPr>
              <a:spLocks noChangeArrowheads="1"/>
            </p:cNvSpPr>
            <p:nvPr/>
          </p:nvSpPr>
          <p:spPr bwMode="auto">
            <a:xfrm>
              <a:off x="1186" y="1936"/>
              <a:ext cx="91" cy="91"/>
            </a:xfrm>
            <a:prstGeom prst="ellipse">
              <a:avLst/>
            </a:prstGeom>
            <a:solidFill>
              <a:srgbClr val="99FF3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120160"/>
                <a:ext cx="8229600" cy="1253888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dirty="0"/>
                  <a:t>Weighted vector </a:t>
                </a:r>
                <a:r>
                  <a:rPr lang="en-US" dirty="0" smtClean="0"/>
                  <a:t>smoothing similar to bilateral filter: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20160"/>
                <a:ext cx="8229600" cy="1253888"/>
              </a:xfrm>
              <a:prstGeom prst="rect">
                <a:avLst/>
              </a:prstGeom>
              <a:blipFill rotWithShape="1">
                <a:blip r:embed="rId9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Line Callout 1 (No Border) 20"/>
              <p:cNvSpPr/>
              <p:nvPr/>
            </p:nvSpPr>
            <p:spPr>
              <a:xfrm>
                <a:off x="7635207" y="1459099"/>
                <a:ext cx="1325865" cy="666889"/>
              </a:xfrm>
              <a:prstGeom prst="callout1">
                <a:avLst>
                  <a:gd name="adj1" fmla="val 50768"/>
                  <a:gd name="adj2" fmla="val -2178"/>
                  <a:gd name="adj3" fmla="val 55527"/>
                  <a:gd name="adj4" fmla="val -17309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b="0" i="1" dirty="0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en-US" sz="1200" b="0" i="1" dirty="0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200" dirty="0" smtClean="0"/>
                  <a:t> is calculated using the </a:t>
                </a:r>
              </a:p>
              <a:p>
                <a:pPr algn="ctr"/>
                <a:r>
                  <a:rPr lang="en-US" sz="1200" dirty="0" err="1" smtClean="0"/>
                  <a:t>Sobel</a:t>
                </a:r>
                <a:r>
                  <a:rPr lang="en-US" sz="1200" dirty="0" smtClean="0"/>
                  <a:t> filter.</a:t>
                </a:r>
              </a:p>
            </p:txBody>
          </p:sp>
        </mc:Choice>
        <mc:Fallback xmlns="">
          <p:sp>
            <p:nvSpPr>
              <p:cNvPr id="21" name="Line Callout 1 (No Border)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207" y="1459099"/>
                <a:ext cx="1325865" cy="666889"/>
              </a:xfrm>
              <a:prstGeom prst="callout1">
                <a:avLst>
                  <a:gd name="adj1" fmla="val 50768"/>
                  <a:gd name="adj2" fmla="val -2178"/>
                  <a:gd name="adj3" fmla="val 55527"/>
                  <a:gd name="adj4" fmla="val -17309"/>
                </a:avLst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Line Callout 1 (No Border) 21"/>
              <p:cNvSpPr/>
              <p:nvPr/>
            </p:nvSpPr>
            <p:spPr>
              <a:xfrm flipH="1">
                <a:off x="182928" y="1668793"/>
                <a:ext cx="1325865" cy="573718"/>
              </a:xfrm>
              <a:prstGeom prst="callout1">
                <a:avLst>
                  <a:gd name="adj1" fmla="val 50768"/>
                  <a:gd name="adj2" fmla="val -2178"/>
                  <a:gd name="adj3" fmla="val 31043"/>
                  <a:gd name="adj4" fmla="val -17818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Multiple iterations 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  <a:ea typeface="Cambria Math"/>
                      </a:rPr>
                      <m:t>≈3)</m:t>
                    </m:r>
                    <m:r>
                      <a:rPr lang="en-US" sz="12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1200" dirty="0" smtClean="0"/>
              </a:p>
            </p:txBody>
          </p:sp>
        </mc:Choice>
        <mc:Fallback xmlns="">
          <p:sp>
            <p:nvSpPr>
              <p:cNvPr id="22" name="Line Callout 1 (No Border)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2928" y="1668793"/>
                <a:ext cx="1325865" cy="573718"/>
              </a:xfrm>
              <a:prstGeom prst="callout1">
                <a:avLst>
                  <a:gd name="adj1" fmla="val 50768"/>
                  <a:gd name="adj2" fmla="val -2178"/>
                  <a:gd name="adj3" fmla="val 31043"/>
                  <a:gd name="adj4" fmla="val -17818"/>
                </a:avLst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5690196" y="5297043"/>
            <a:ext cx="2447925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et al. (2007)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243900" y="4868201"/>
            <a:ext cx="56938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>
                <a:latin typeface="Tahoma" pitchFamily="34" charset="0"/>
              </a:rPr>
              <a:t>ETF</a:t>
            </a:r>
            <a:endParaRPr lang="ko-KR" altLang="en-US" sz="1800" dirty="0">
              <a:latin typeface="Tahoma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882775" y="4865582"/>
            <a:ext cx="150051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latin typeface="Tahoma" pitchFamily="34" charset="0"/>
              </a:rPr>
              <a:t>Input </a:t>
            </a:r>
            <a:r>
              <a:rPr lang="en-US" altLang="ko-KR" sz="1800" dirty="0" smtClean="0">
                <a:latin typeface="Tahoma" pitchFamily="34" charset="0"/>
              </a:rPr>
              <a:t>image</a:t>
            </a:r>
            <a:endParaRPr lang="ko-KR" altLang="en-US" sz="18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Edge Tangent Flow</a:t>
            </a:r>
            <a:br>
              <a:rPr lang="en-US" dirty="0" smtClean="0"/>
            </a:br>
            <a:r>
              <a:rPr lang="en-US" sz="1600" dirty="0" smtClean="0"/>
              <a:t>Kang et al. (2007)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sign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else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tanh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)|−|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)|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692275" y="5734050"/>
            <a:ext cx="1597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latin typeface="Tahoma" pitchFamily="34" charset="0"/>
              </a:rPr>
              <a:t>Input image</a:t>
            </a:r>
            <a:endParaRPr lang="ko-KR" altLang="en-US" sz="1800">
              <a:latin typeface="Tahoma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229350" y="5734050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latin typeface="Tahoma" pitchFamily="34" charset="0"/>
              </a:rPr>
              <a:t>ETF</a:t>
            </a:r>
            <a:endParaRPr lang="ko-KR" altLang="en-US" sz="1800">
              <a:latin typeface="Tahoma" pitchFamily="34" charset="0"/>
            </a:endParaRPr>
          </a:p>
        </p:txBody>
      </p:sp>
      <p:sp>
        <p:nvSpPr>
          <p:cNvPr id="21" name="Line Callout 1 (No Border) 20"/>
          <p:cNvSpPr/>
          <p:nvPr/>
        </p:nvSpPr>
        <p:spPr>
          <a:xfrm flipH="1">
            <a:off x="685843" y="2217427"/>
            <a:ext cx="1325865" cy="1124084"/>
          </a:xfrm>
          <a:prstGeom prst="callout1">
            <a:avLst>
              <a:gd name="adj1" fmla="val 50768"/>
              <a:gd name="adj2" fmla="val -2178"/>
              <a:gd name="adj3" fmla="val 22048"/>
              <a:gd name="adj4" fmla="val -711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Assure different vectors point in the same direction</a:t>
            </a:r>
          </a:p>
        </p:txBody>
      </p:sp>
      <p:sp>
        <p:nvSpPr>
          <p:cNvPr id="22" name="Line Callout 1 (No Border) 21"/>
          <p:cNvSpPr/>
          <p:nvPr/>
        </p:nvSpPr>
        <p:spPr>
          <a:xfrm>
            <a:off x="7315170" y="2491744"/>
            <a:ext cx="1325865" cy="1124084"/>
          </a:xfrm>
          <a:prstGeom prst="callout1">
            <a:avLst>
              <a:gd name="adj1" fmla="val 50768"/>
              <a:gd name="adj2" fmla="val -2178"/>
              <a:gd name="adj3" fmla="val 64489"/>
              <a:gd name="adj4" fmla="val -1106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Restrict filtering to a predefined radius</a:t>
            </a:r>
          </a:p>
        </p:txBody>
      </p:sp>
      <p:sp>
        <p:nvSpPr>
          <p:cNvPr id="30" name="Line Callout 1 (No Border) 29"/>
          <p:cNvSpPr/>
          <p:nvPr/>
        </p:nvSpPr>
        <p:spPr>
          <a:xfrm flipH="1">
            <a:off x="457245" y="3680451"/>
            <a:ext cx="1325865" cy="1124084"/>
          </a:xfrm>
          <a:prstGeom prst="callout1">
            <a:avLst>
              <a:gd name="adj1" fmla="val 50768"/>
              <a:gd name="adj2" fmla="val -2178"/>
              <a:gd name="adj3" fmla="val 45627"/>
              <a:gd name="adj4" fmla="val -376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More weight to vectors with higher gradient magnitude</a:t>
            </a:r>
          </a:p>
        </p:txBody>
      </p:sp>
      <p:sp>
        <p:nvSpPr>
          <p:cNvPr id="31" name="Line Callout 1 (No Border) 30"/>
          <p:cNvSpPr/>
          <p:nvPr/>
        </p:nvSpPr>
        <p:spPr>
          <a:xfrm>
            <a:off x="7223731" y="4110830"/>
            <a:ext cx="1325865" cy="1124084"/>
          </a:xfrm>
          <a:prstGeom prst="callout1">
            <a:avLst>
              <a:gd name="adj1" fmla="val 50768"/>
              <a:gd name="adj2" fmla="val -2178"/>
              <a:gd name="adj3" fmla="val 63900"/>
              <a:gd name="adj4" fmla="val -8562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More weight for vectors with direction similar to current </a:t>
            </a:r>
          </a:p>
          <a:p>
            <a:pPr algn="ctr"/>
            <a:r>
              <a:rPr lang="en-US" sz="1200" dirty="0" smtClean="0"/>
              <a:t>filter origin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Flow-based Difference of Gaussians</a:t>
            </a:r>
            <a:br>
              <a:rPr lang="en-US" dirty="0" smtClean="0"/>
            </a:br>
            <a:r>
              <a:rPr lang="en-US" sz="1600" dirty="0" smtClean="0"/>
              <a:t>Kang et al. (2007)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848357" y="3346104"/>
            <a:ext cx="1447800" cy="1914525"/>
            <a:chOff x="1231" y="2756"/>
            <a:chExt cx="912" cy="1206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1412" y="2791"/>
              <a:ext cx="532" cy="1150"/>
            </a:xfrm>
            <a:custGeom>
              <a:avLst/>
              <a:gdLst>
                <a:gd name="T0" fmla="*/ 207 w 221"/>
                <a:gd name="T1" fmla="*/ 0 h 495"/>
                <a:gd name="T2" fmla="*/ 219 w 221"/>
                <a:gd name="T3" fmla="*/ 84 h 495"/>
                <a:gd name="T4" fmla="*/ 195 w 221"/>
                <a:gd name="T5" fmla="*/ 168 h 495"/>
                <a:gd name="T6" fmla="*/ 108 w 221"/>
                <a:gd name="T7" fmla="*/ 267 h 495"/>
                <a:gd name="T8" fmla="*/ 24 w 221"/>
                <a:gd name="T9" fmla="*/ 384 h 495"/>
                <a:gd name="T10" fmla="*/ 0 w 221"/>
                <a:gd name="T11" fmla="*/ 49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495">
                  <a:moveTo>
                    <a:pt x="207" y="0"/>
                  </a:moveTo>
                  <a:cubicBezTo>
                    <a:pt x="209" y="14"/>
                    <a:pt x="221" y="56"/>
                    <a:pt x="219" y="84"/>
                  </a:cubicBezTo>
                  <a:cubicBezTo>
                    <a:pt x="217" y="112"/>
                    <a:pt x="213" y="138"/>
                    <a:pt x="195" y="168"/>
                  </a:cubicBezTo>
                  <a:cubicBezTo>
                    <a:pt x="177" y="198"/>
                    <a:pt x="136" y="231"/>
                    <a:pt x="108" y="267"/>
                  </a:cubicBezTo>
                  <a:cubicBezTo>
                    <a:pt x="80" y="303"/>
                    <a:pt x="42" y="346"/>
                    <a:pt x="24" y="384"/>
                  </a:cubicBezTo>
                  <a:cubicBezTo>
                    <a:pt x="6" y="422"/>
                    <a:pt x="5" y="472"/>
                    <a:pt x="0" y="49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629" y="2756"/>
              <a:ext cx="514" cy="1206"/>
            </a:xfrm>
            <a:custGeom>
              <a:avLst/>
              <a:gdLst>
                <a:gd name="T0" fmla="*/ 192 w 214"/>
                <a:gd name="T1" fmla="*/ 0 h 519"/>
                <a:gd name="T2" fmla="*/ 210 w 214"/>
                <a:gd name="T3" fmla="*/ 93 h 519"/>
                <a:gd name="T4" fmla="*/ 210 w 214"/>
                <a:gd name="T5" fmla="*/ 147 h 519"/>
                <a:gd name="T6" fmla="*/ 183 w 214"/>
                <a:gd name="T7" fmla="*/ 210 h 519"/>
                <a:gd name="T8" fmla="*/ 105 w 214"/>
                <a:gd name="T9" fmla="*/ 303 h 519"/>
                <a:gd name="T10" fmla="*/ 21 w 214"/>
                <a:gd name="T11" fmla="*/ 420 h 519"/>
                <a:gd name="T12" fmla="*/ 0 w 214"/>
                <a:gd name="T13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519">
                  <a:moveTo>
                    <a:pt x="192" y="0"/>
                  </a:moveTo>
                  <a:cubicBezTo>
                    <a:pt x="195" y="15"/>
                    <a:pt x="207" y="69"/>
                    <a:pt x="210" y="93"/>
                  </a:cubicBezTo>
                  <a:cubicBezTo>
                    <a:pt x="213" y="117"/>
                    <a:pt x="214" y="128"/>
                    <a:pt x="210" y="147"/>
                  </a:cubicBezTo>
                  <a:cubicBezTo>
                    <a:pt x="206" y="166"/>
                    <a:pt x="200" y="184"/>
                    <a:pt x="183" y="210"/>
                  </a:cubicBezTo>
                  <a:cubicBezTo>
                    <a:pt x="166" y="236"/>
                    <a:pt x="132" y="268"/>
                    <a:pt x="105" y="303"/>
                  </a:cubicBezTo>
                  <a:cubicBezTo>
                    <a:pt x="78" y="338"/>
                    <a:pt x="39" y="384"/>
                    <a:pt x="21" y="420"/>
                  </a:cubicBezTo>
                  <a:cubicBezTo>
                    <a:pt x="3" y="456"/>
                    <a:pt x="4" y="499"/>
                    <a:pt x="0" y="519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231" y="2833"/>
              <a:ext cx="544" cy="1101"/>
            </a:xfrm>
            <a:custGeom>
              <a:avLst/>
              <a:gdLst>
                <a:gd name="T0" fmla="*/ 207 w 226"/>
                <a:gd name="T1" fmla="*/ 0 h 474"/>
                <a:gd name="T2" fmla="*/ 225 w 226"/>
                <a:gd name="T3" fmla="*/ 63 h 474"/>
                <a:gd name="T4" fmla="*/ 198 w 226"/>
                <a:gd name="T5" fmla="*/ 132 h 474"/>
                <a:gd name="T6" fmla="*/ 109 w 226"/>
                <a:gd name="T7" fmla="*/ 231 h 474"/>
                <a:gd name="T8" fmla="*/ 25 w 226"/>
                <a:gd name="T9" fmla="*/ 348 h 474"/>
                <a:gd name="T10" fmla="*/ 0 w 226"/>
                <a:gd name="T11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474">
                  <a:moveTo>
                    <a:pt x="207" y="0"/>
                  </a:moveTo>
                  <a:cubicBezTo>
                    <a:pt x="210" y="10"/>
                    <a:pt x="226" y="41"/>
                    <a:pt x="225" y="63"/>
                  </a:cubicBezTo>
                  <a:cubicBezTo>
                    <a:pt x="224" y="85"/>
                    <a:pt x="217" y="104"/>
                    <a:pt x="198" y="132"/>
                  </a:cubicBezTo>
                  <a:cubicBezTo>
                    <a:pt x="179" y="160"/>
                    <a:pt x="138" y="195"/>
                    <a:pt x="109" y="231"/>
                  </a:cubicBezTo>
                  <a:cubicBezTo>
                    <a:pt x="80" y="267"/>
                    <a:pt x="43" y="307"/>
                    <a:pt x="25" y="348"/>
                  </a:cubicBezTo>
                  <a:cubicBezTo>
                    <a:pt x="7" y="389"/>
                    <a:pt x="5" y="448"/>
                    <a:pt x="0" y="474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1736" y="2756"/>
              <a:ext cx="354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231" y="3927"/>
              <a:ext cx="405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603" y="3256"/>
              <a:ext cx="276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1353" y="3551"/>
              <a:ext cx="333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1762" y="3035"/>
              <a:ext cx="370" cy="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1693" y="3313"/>
              <a:ext cx="65" cy="6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5" name="Object 12"/>
            <p:cNvGraphicFramePr>
              <a:graphicFrameLocks noChangeAspect="1"/>
            </p:cNvGraphicFramePr>
            <p:nvPr/>
          </p:nvGraphicFramePr>
          <p:xfrm>
            <a:off x="1657" y="3142"/>
            <a:ext cx="125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8" name="Equation" r:id="rId3" imgW="126720" imgH="126720" progId="Equation.3">
                    <p:embed/>
                  </p:oleObj>
                </mc:Choice>
                <mc:Fallback>
                  <p:oleObj name="Equation" r:id="rId3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7" y="3142"/>
                          <a:ext cx="125" cy="1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2637344" y="3346104"/>
            <a:ext cx="1495425" cy="501650"/>
            <a:chOff x="1728" y="2756"/>
            <a:chExt cx="942" cy="316"/>
          </a:xfrm>
        </p:grpSpPr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1728" y="2756"/>
              <a:ext cx="362" cy="77"/>
            </a:xfrm>
            <a:prstGeom prst="line">
              <a:avLst/>
            </a:prstGeom>
            <a:noFill/>
            <a:ln w="38100">
              <a:solidFill>
                <a:srgbClr val="E12D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016" y="2800"/>
              <a:ext cx="654" cy="272"/>
            </a:xfrm>
            <a:custGeom>
              <a:avLst/>
              <a:gdLst>
                <a:gd name="T0" fmla="*/ 0 w 936"/>
                <a:gd name="T1" fmla="*/ 0 h 468"/>
                <a:gd name="T2" fmla="*/ 308 w 936"/>
                <a:gd name="T3" fmla="*/ 332 h 468"/>
                <a:gd name="T4" fmla="*/ 936 w 936"/>
                <a:gd name="T5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6" h="468">
                  <a:moveTo>
                    <a:pt x="0" y="0"/>
                  </a:moveTo>
                  <a:cubicBezTo>
                    <a:pt x="78" y="130"/>
                    <a:pt x="152" y="254"/>
                    <a:pt x="308" y="332"/>
                  </a:cubicBezTo>
                  <a:cubicBezTo>
                    <a:pt x="464" y="410"/>
                    <a:pt x="831" y="445"/>
                    <a:pt x="936" y="46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6"/>
          <p:cNvSpPr>
            <a:spLocks/>
          </p:cNvSpPr>
          <p:nvPr/>
        </p:nvSpPr>
        <p:spPr bwMode="auto">
          <a:xfrm>
            <a:off x="2135694" y="3398492"/>
            <a:ext cx="844550" cy="1825625"/>
          </a:xfrm>
          <a:custGeom>
            <a:avLst/>
            <a:gdLst>
              <a:gd name="T0" fmla="*/ 207 w 221"/>
              <a:gd name="T1" fmla="*/ 0 h 495"/>
              <a:gd name="T2" fmla="*/ 219 w 221"/>
              <a:gd name="T3" fmla="*/ 84 h 495"/>
              <a:gd name="T4" fmla="*/ 195 w 221"/>
              <a:gd name="T5" fmla="*/ 168 h 495"/>
              <a:gd name="T6" fmla="*/ 108 w 221"/>
              <a:gd name="T7" fmla="*/ 267 h 495"/>
              <a:gd name="T8" fmla="*/ 24 w 221"/>
              <a:gd name="T9" fmla="*/ 384 h 495"/>
              <a:gd name="T10" fmla="*/ 0 w 221"/>
              <a:gd name="T11" fmla="*/ 49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1" h="495">
                <a:moveTo>
                  <a:pt x="207" y="0"/>
                </a:moveTo>
                <a:cubicBezTo>
                  <a:pt x="209" y="14"/>
                  <a:pt x="221" y="56"/>
                  <a:pt x="219" y="84"/>
                </a:cubicBezTo>
                <a:cubicBezTo>
                  <a:pt x="217" y="112"/>
                  <a:pt x="213" y="138"/>
                  <a:pt x="195" y="168"/>
                </a:cubicBezTo>
                <a:cubicBezTo>
                  <a:pt x="177" y="198"/>
                  <a:pt x="136" y="231"/>
                  <a:pt x="108" y="267"/>
                </a:cubicBezTo>
                <a:cubicBezTo>
                  <a:pt x="80" y="303"/>
                  <a:pt x="42" y="346"/>
                  <a:pt x="24" y="384"/>
                </a:cubicBezTo>
                <a:cubicBezTo>
                  <a:pt x="6" y="422"/>
                  <a:pt x="5" y="472"/>
                  <a:pt x="0" y="495"/>
                </a:cubicBezTo>
              </a:path>
            </a:pathLst>
          </a:custGeom>
          <a:noFill/>
          <a:ln w="57150" cmpd="sng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2529394" y="4176367"/>
            <a:ext cx="209550" cy="212725"/>
          </a:xfrm>
          <a:prstGeom prst="ellipse">
            <a:avLst/>
          </a:prstGeom>
          <a:solidFill>
            <a:srgbClr val="3399FF"/>
          </a:solidFill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2580194" y="4227167"/>
            <a:ext cx="114300" cy="117475"/>
          </a:xfrm>
          <a:prstGeom prst="ellipse">
            <a:avLst/>
          </a:prstGeom>
          <a:solidFill>
            <a:srgbClr val="FA4514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Freeform 41"/>
          <p:cNvSpPr>
            <a:spLocks/>
          </p:cNvSpPr>
          <p:nvPr/>
        </p:nvSpPr>
        <p:spPr bwMode="auto">
          <a:xfrm>
            <a:off x="5705115" y="3739804"/>
            <a:ext cx="1279525" cy="1381125"/>
          </a:xfrm>
          <a:custGeom>
            <a:avLst/>
            <a:gdLst>
              <a:gd name="T0" fmla="*/ 0 w 518"/>
              <a:gd name="T1" fmla="*/ 477 h 480"/>
              <a:gd name="T2" fmla="*/ 66 w 518"/>
              <a:gd name="T3" fmla="*/ 410 h 480"/>
              <a:gd name="T4" fmla="*/ 125 w 518"/>
              <a:gd name="T5" fmla="*/ 281 h 480"/>
              <a:gd name="T6" fmla="*/ 215 w 518"/>
              <a:gd name="T7" fmla="*/ 56 h 480"/>
              <a:gd name="T8" fmla="*/ 264 w 518"/>
              <a:gd name="T9" fmla="*/ 0 h 480"/>
              <a:gd name="T10" fmla="*/ 308 w 518"/>
              <a:gd name="T11" fmla="*/ 56 h 480"/>
              <a:gd name="T12" fmla="*/ 390 w 518"/>
              <a:gd name="T13" fmla="*/ 275 h 480"/>
              <a:gd name="T14" fmla="*/ 453 w 518"/>
              <a:gd name="T15" fmla="*/ 410 h 480"/>
              <a:gd name="T16" fmla="*/ 518 w 518"/>
              <a:gd name="T17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8" h="480">
                <a:moveTo>
                  <a:pt x="0" y="477"/>
                </a:moveTo>
                <a:cubicBezTo>
                  <a:pt x="11" y="466"/>
                  <a:pt x="45" y="443"/>
                  <a:pt x="66" y="410"/>
                </a:cubicBezTo>
                <a:cubicBezTo>
                  <a:pt x="87" y="377"/>
                  <a:pt x="100" y="340"/>
                  <a:pt x="125" y="281"/>
                </a:cubicBezTo>
                <a:cubicBezTo>
                  <a:pt x="150" y="222"/>
                  <a:pt x="192" y="103"/>
                  <a:pt x="215" y="56"/>
                </a:cubicBezTo>
                <a:cubicBezTo>
                  <a:pt x="238" y="9"/>
                  <a:pt x="249" y="0"/>
                  <a:pt x="264" y="0"/>
                </a:cubicBezTo>
                <a:cubicBezTo>
                  <a:pt x="279" y="0"/>
                  <a:pt x="287" y="10"/>
                  <a:pt x="308" y="56"/>
                </a:cubicBezTo>
                <a:cubicBezTo>
                  <a:pt x="329" y="102"/>
                  <a:pt x="366" y="216"/>
                  <a:pt x="390" y="275"/>
                </a:cubicBezTo>
                <a:cubicBezTo>
                  <a:pt x="414" y="334"/>
                  <a:pt x="432" y="376"/>
                  <a:pt x="453" y="410"/>
                </a:cubicBezTo>
                <a:cubicBezTo>
                  <a:pt x="474" y="444"/>
                  <a:pt x="505" y="466"/>
                  <a:pt x="518" y="48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42"/>
          <p:cNvSpPr>
            <a:spLocks/>
          </p:cNvSpPr>
          <p:nvPr/>
        </p:nvSpPr>
        <p:spPr bwMode="auto">
          <a:xfrm>
            <a:off x="5276490" y="4235104"/>
            <a:ext cx="2128838" cy="874713"/>
          </a:xfrm>
          <a:custGeom>
            <a:avLst/>
            <a:gdLst>
              <a:gd name="T0" fmla="*/ 0 w 864"/>
              <a:gd name="T1" fmla="*/ 306 h 308"/>
              <a:gd name="T2" fmla="*/ 110 w 864"/>
              <a:gd name="T3" fmla="*/ 263 h 308"/>
              <a:gd name="T4" fmla="*/ 208 w 864"/>
              <a:gd name="T5" fmla="*/ 180 h 308"/>
              <a:gd name="T6" fmla="*/ 365 w 864"/>
              <a:gd name="T7" fmla="*/ 32 h 308"/>
              <a:gd name="T8" fmla="*/ 442 w 864"/>
              <a:gd name="T9" fmla="*/ 1 h 308"/>
              <a:gd name="T10" fmla="*/ 514 w 864"/>
              <a:gd name="T11" fmla="*/ 36 h 308"/>
              <a:gd name="T12" fmla="*/ 651 w 864"/>
              <a:gd name="T13" fmla="*/ 176 h 308"/>
              <a:gd name="T14" fmla="*/ 756 w 864"/>
              <a:gd name="T15" fmla="*/ 263 h 308"/>
              <a:gd name="T16" fmla="*/ 864 w 864"/>
              <a:gd name="T17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4" h="308">
                <a:moveTo>
                  <a:pt x="0" y="306"/>
                </a:moveTo>
                <a:cubicBezTo>
                  <a:pt x="18" y="299"/>
                  <a:pt x="75" y="284"/>
                  <a:pt x="110" y="263"/>
                </a:cubicBezTo>
                <a:cubicBezTo>
                  <a:pt x="145" y="242"/>
                  <a:pt x="166" y="219"/>
                  <a:pt x="208" y="180"/>
                </a:cubicBezTo>
                <a:cubicBezTo>
                  <a:pt x="250" y="141"/>
                  <a:pt x="326" y="62"/>
                  <a:pt x="365" y="32"/>
                </a:cubicBezTo>
                <a:cubicBezTo>
                  <a:pt x="404" y="2"/>
                  <a:pt x="417" y="0"/>
                  <a:pt x="442" y="1"/>
                </a:cubicBezTo>
                <a:cubicBezTo>
                  <a:pt x="467" y="2"/>
                  <a:pt x="479" y="7"/>
                  <a:pt x="514" y="36"/>
                </a:cubicBezTo>
                <a:cubicBezTo>
                  <a:pt x="549" y="65"/>
                  <a:pt x="610" y="138"/>
                  <a:pt x="651" y="176"/>
                </a:cubicBezTo>
                <a:cubicBezTo>
                  <a:pt x="691" y="214"/>
                  <a:pt x="721" y="241"/>
                  <a:pt x="756" y="263"/>
                </a:cubicBezTo>
                <a:cubicBezTo>
                  <a:pt x="791" y="285"/>
                  <a:pt x="842" y="299"/>
                  <a:pt x="864" y="308"/>
                </a:cubicBezTo>
              </a:path>
            </a:pathLst>
          </a:custGeom>
          <a:noFill/>
          <a:ln w="38100" cmpd="sng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>
            <a:off x="6343290" y="4997104"/>
            <a:ext cx="3175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>
            <a:off x="5236802" y="5114579"/>
            <a:ext cx="2255838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 flipH="1">
            <a:off x="6478226" y="3620741"/>
            <a:ext cx="379748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47"/>
          <p:cNvSpPr>
            <a:spLocks noChangeShapeType="1"/>
          </p:cNvSpPr>
          <p:nvPr/>
        </p:nvSpPr>
        <p:spPr bwMode="auto">
          <a:xfrm flipH="1">
            <a:off x="6929077" y="4457354"/>
            <a:ext cx="225425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52"/>
          <p:cNvSpPr txBox="1">
            <a:spLocks noChangeArrowheads="1"/>
          </p:cNvSpPr>
          <p:nvPr/>
        </p:nvSpPr>
        <p:spPr bwMode="auto">
          <a:xfrm>
            <a:off x="7491052" y="3622329"/>
            <a:ext cx="10128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 err="1"/>
              <a:t>DoG</a:t>
            </a:r>
            <a:r>
              <a:rPr lang="en-US" altLang="ko-KR" sz="1600" b="1" dirty="0"/>
              <a:t> filter</a:t>
            </a:r>
          </a:p>
        </p:txBody>
      </p:sp>
      <p:sp>
        <p:nvSpPr>
          <p:cNvPr id="35" name="Oval 53"/>
          <p:cNvSpPr>
            <a:spLocks noChangeArrowheads="1"/>
          </p:cNvSpPr>
          <p:nvPr/>
        </p:nvSpPr>
        <p:spPr bwMode="auto">
          <a:xfrm>
            <a:off x="2897694" y="3769967"/>
            <a:ext cx="114300" cy="117475"/>
          </a:xfrm>
          <a:prstGeom prst="ellipse">
            <a:avLst/>
          </a:prstGeom>
          <a:solidFill>
            <a:srgbClr val="FA4514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54"/>
          <p:cNvSpPr>
            <a:spLocks noChangeArrowheads="1"/>
          </p:cNvSpPr>
          <p:nvPr/>
        </p:nvSpPr>
        <p:spPr bwMode="auto">
          <a:xfrm>
            <a:off x="2224594" y="4658967"/>
            <a:ext cx="114300" cy="117475"/>
          </a:xfrm>
          <a:prstGeom prst="ellipse">
            <a:avLst/>
          </a:prstGeom>
          <a:solidFill>
            <a:srgbClr val="FA4514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5"/>
          <p:cNvSpPr>
            <a:spLocks noChangeArrowheads="1"/>
          </p:cNvSpPr>
          <p:nvPr/>
        </p:nvSpPr>
        <p:spPr bwMode="auto">
          <a:xfrm>
            <a:off x="2078544" y="5166967"/>
            <a:ext cx="114300" cy="117475"/>
          </a:xfrm>
          <a:prstGeom prst="ellipse">
            <a:avLst/>
          </a:prstGeom>
          <a:solidFill>
            <a:srgbClr val="FA4514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" name="Group 56"/>
          <p:cNvGrpSpPr>
            <a:grpSpLocks/>
          </p:cNvGrpSpPr>
          <p:nvPr/>
        </p:nvGrpSpPr>
        <p:grpSpPr bwMode="auto">
          <a:xfrm>
            <a:off x="2688144" y="3789017"/>
            <a:ext cx="1511300" cy="477837"/>
            <a:chOff x="1760" y="3035"/>
            <a:chExt cx="952" cy="301"/>
          </a:xfrm>
        </p:grpSpPr>
        <p:sp>
          <p:nvSpPr>
            <p:cNvPr id="39" name="Line 57"/>
            <p:cNvSpPr>
              <a:spLocks noChangeShapeType="1"/>
            </p:cNvSpPr>
            <p:nvPr/>
          </p:nvSpPr>
          <p:spPr bwMode="auto">
            <a:xfrm>
              <a:off x="1760" y="3035"/>
              <a:ext cx="368" cy="65"/>
            </a:xfrm>
            <a:prstGeom prst="line">
              <a:avLst/>
            </a:prstGeom>
            <a:noFill/>
            <a:ln w="38100">
              <a:solidFill>
                <a:srgbClr val="E12D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58"/>
            <p:cNvSpPr>
              <a:spLocks/>
            </p:cNvSpPr>
            <p:nvPr/>
          </p:nvSpPr>
          <p:spPr bwMode="auto">
            <a:xfrm>
              <a:off x="1996" y="3146"/>
              <a:ext cx="716" cy="190"/>
            </a:xfrm>
            <a:custGeom>
              <a:avLst/>
              <a:gdLst>
                <a:gd name="T0" fmla="*/ 0 w 716"/>
                <a:gd name="T1" fmla="*/ 0 h 190"/>
                <a:gd name="T2" fmla="*/ 272 w 716"/>
                <a:gd name="T3" fmla="*/ 148 h 190"/>
                <a:gd name="T4" fmla="*/ 716 w 716"/>
                <a:gd name="T5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6" h="190">
                  <a:moveTo>
                    <a:pt x="0" y="0"/>
                  </a:moveTo>
                  <a:cubicBezTo>
                    <a:pt x="45" y="25"/>
                    <a:pt x="153" y="116"/>
                    <a:pt x="272" y="148"/>
                  </a:cubicBezTo>
                  <a:cubicBezTo>
                    <a:pt x="391" y="180"/>
                    <a:pt x="624" y="181"/>
                    <a:pt x="716" y="19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59"/>
          <p:cNvGrpSpPr>
            <a:grpSpLocks/>
          </p:cNvGrpSpPr>
          <p:nvPr/>
        </p:nvGrpSpPr>
        <p:grpSpPr bwMode="auto">
          <a:xfrm>
            <a:off x="2438907" y="4139854"/>
            <a:ext cx="1674812" cy="325438"/>
            <a:chOff x="1603" y="3256"/>
            <a:chExt cx="1055" cy="205"/>
          </a:xfrm>
        </p:grpSpPr>
        <p:sp>
          <p:nvSpPr>
            <p:cNvPr id="42" name="Line 60"/>
            <p:cNvSpPr>
              <a:spLocks noChangeShapeType="1"/>
            </p:cNvSpPr>
            <p:nvPr/>
          </p:nvSpPr>
          <p:spPr bwMode="auto">
            <a:xfrm>
              <a:off x="1603" y="3256"/>
              <a:ext cx="276" cy="205"/>
            </a:xfrm>
            <a:prstGeom prst="line">
              <a:avLst/>
            </a:prstGeom>
            <a:noFill/>
            <a:ln w="38100">
              <a:solidFill>
                <a:srgbClr val="E12D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61"/>
            <p:cNvSpPr>
              <a:spLocks/>
            </p:cNvSpPr>
            <p:nvPr/>
          </p:nvSpPr>
          <p:spPr bwMode="auto">
            <a:xfrm>
              <a:off x="1866" y="3390"/>
              <a:ext cx="792" cy="60"/>
            </a:xfrm>
            <a:custGeom>
              <a:avLst/>
              <a:gdLst>
                <a:gd name="T0" fmla="*/ 0 w 792"/>
                <a:gd name="T1" fmla="*/ 0 h 60"/>
                <a:gd name="T2" fmla="*/ 360 w 792"/>
                <a:gd name="T3" fmla="*/ 12 h 60"/>
                <a:gd name="T4" fmla="*/ 792 w 792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2" h="60">
                  <a:moveTo>
                    <a:pt x="0" y="0"/>
                  </a:moveTo>
                  <a:cubicBezTo>
                    <a:pt x="60" y="2"/>
                    <a:pt x="228" y="2"/>
                    <a:pt x="360" y="12"/>
                  </a:cubicBezTo>
                  <a:cubicBezTo>
                    <a:pt x="492" y="22"/>
                    <a:pt x="702" y="50"/>
                    <a:pt x="792" y="6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62"/>
          <p:cNvGrpSpPr>
            <a:grpSpLocks/>
          </p:cNvGrpSpPr>
          <p:nvPr/>
        </p:nvGrpSpPr>
        <p:grpSpPr bwMode="auto">
          <a:xfrm>
            <a:off x="2042032" y="4579592"/>
            <a:ext cx="1833562" cy="269875"/>
            <a:chOff x="1353" y="3533"/>
            <a:chExt cx="1155" cy="170"/>
          </a:xfrm>
        </p:grpSpPr>
        <p:sp>
          <p:nvSpPr>
            <p:cNvPr id="45" name="Line 63"/>
            <p:cNvSpPr>
              <a:spLocks noChangeShapeType="1"/>
            </p:cNvSpPr>
            <p:nvPr/>
          </p:nvSpPr>
          <p:spPr bwMode="auto">
            <a:xfrm>
              <a:off x="1353" y="3551"/>
              <a:ext cx="340" cy="152"/>
            </a:xfrm>
            <a:prstGeom prst="line">
              <a:avLst/>
            </a:prstGeom>
            <a:noFill/>
            <a:ln w="38100">
              <a:solidFill>
                <a:srgbClr val="E12D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64"/>
            <p:cNvSpPr>
              <a:spLocks/>
            </p:cNvSpPr>
            <p:nvPr/>
          </p:nvSpPr>
          <p:spPr bwMode="auto">
            <a:xfrm>
              <a:off x="1650" y="3533"/>
              <a:ext cx="858" cy="109"/>
            </a:xfrm>
            <a:custGeom>
              <a:avLst/>
              <a:gdLst>
                <a:gd name="T0" fmla="*/ 0 w 858"/>
                <a:gd name="T1" fmla="*/ 109 h 109"/>
                <a:gd name="T2" fmla="*/ 342 w 858"/>
                <a:gd name="T3" fmla="*/ 13 h 109"/>
                <a:gd name="T4" fmla="*/ 858 w 858"/>
                <a:gd name="T5" fmla="*/ 3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8" h="109">
                  <a:moveTo>
                    <a:pt x="0" y="109"/>
                  </a:moveTo>
                  <a:cubicBezTo>
                    <a:pt x="57" y="93"/>
                    <a:pt x="199" y="26"/>
                    <a:pt x="342" y="13"/>
                  </a:cubicBezTo>
                  <a:cubicBezTo>
                    <a:pt x="485" y="0"/>
                    <a:pt x="751" y="27"/>
                    <a:pt x="858" y="3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65"/>
          <p:cNvGrpSpPr>
            <a:grpSpLocks/>
          </p:cNvGrpSpPr>
          <p:nvPr/>
        </p:nvGrpSpPr>
        <p:grpSpPr bwMode="auto">
          <a:xfrm>
            <a:off x="1848357" y="4873279"/>
            <a:ext cx="1970087" cy="387350"/>
            <a:chOff x="1231" y="3718"/>
            <a:chExt cx="1241" cy="244"/>
          </a:xfrm>
        </p:grpSpPr>
        <p:sp>
          <p:nvSpPr>
            <p:cNvPr id="48" name="Line 66"/>
            <p:cNvSpPr>
              <a:spLocks noChangeShapeType="1"/>
            </p:cNvSpPr>
            <p:nvPr/>
          </p:nvSpPr>
          <p:spPr bwMode="auto">
            <a:xfrm>
              <a:off x="1231" y="3927"/>
              <a:ext cx="405" cy="35"/>
            </a:xfrm>
            <a:prstGeom prst="line">
              <a:avLst/>
            </a:prstGeom>
            <a:noFill/>
            <a:ln w="38100">
              <a:solidFill>
                <a:srgbClr val="E12D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67"/>
            <p:cNvSpPr>
              <a:spLocks/>
            </p:cNvSpPr>
            <p:nvPr/>
          </p:nvSpPr>
          <p:spPr bwMode="auto">
            <a:xfrm>
              <a:off x="1560" y="3718"/>
              <a:ext cx="912" cy="200"/>
            </a:xfrm>
            <a:custGeom>
              <a:avLst/>
              <a:gdLst>
                <a:gd name="T0" fmla="*/ 0 w 912"/>
                <a:gd name="T1" fmla="*/ 200 h 200"/>
                <a:gd name="T2" fmla="*/ 390 w 912"/>
                <a:gd name="T3" fmla="*/ 32 h 200"/>
                <a:gd name="T4" fmla="*/ 912 w 912"/>
                <a:gd name="T5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2" h="200">
                  <a:moveTo>
                    <a:pt x="0" y="200"/>
                  </a:moveTo>
                  <a:cubicBezTo>
                    <a:pt x="65" y="172"/>
                    <a:pt x="238" y="64"/>
                    <a:pt x="390" y="32"/>
                  </a:cubicBezTo>
                  <a:cubicBezTo>
                    <a:pt x="542" y="0"/>
                    <a:pt x="803" y="13"/>
                    <a:pt x="912" y="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Line 68"/>
          <p:cNvSpPr>
            <a:spLocks noChangeShapeType="1"/>
          </p:cNvSpPr>
          <p:nvPr/>
        </p:nvSpPr>
        <p:spPr bwMode="auto">
          <a:xfrm>
            <a:off x="1799144" y="4295429"/>
            <a:ext cx="68580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69"/>
          <p:cNvSpPr txBox="1">
            <a:spLocks noChangeArrowheads="1"/>
          </p:cNvSpPr>
          <p:nvPr/>
        </p:nvSpPr>
        <p:spPr bwMode="auto">
          <a:xfrm>
            <a:off x="914440" y="4052542"/>
            <a:ext cx="9566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 err="1"/>
              <a:t>FDoG</a:t>
            </a:r>
            <a:r>
              <a:rPr lang="en-US" altLang="ko-KR" sz="1600" b="1" dirty="0"/>
              <a:t> </a:t>
            </a:r>
          </a:p>
          <a:p>
            <a:pPr algn="ctr"/>
            <a:r>
              <a:rPr lang="en-US" altLang="ko-KR" sz="1600" b="1" dirty="0"/>
              <a:t>response</a:t>
            </a:r>
          </a:p>
        </p:txBody>
      </p:sp>
      <p:sp>
        <p:nvSpPr>
          <p:cNvPr id="52" name="Oval 70"/>
          <p:cNvSpPr>
            <a:spLocks noChangeArrowheads="1"/>
          </p:cNvSpPr>
          <p:nvPr/>
        </p:nvSpPr>
        <p:spPr bwMode="auto">
          <a:xfrm>
            <a:off x="2872294" y="3350867"/>
            <a:ext cx="114300" cy="117475"/>
          </a:xfrm>
          <a:prstGeom prst="ellipse">
            <a:avLst/>
          </a:prstGeom>
          <a:solidFill>
            <a:srgbClr val="FA4514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" name="Group 19"/>
          <p:cNvGrpSpPr>
            <a:grpSpLocks noChangeAspect="1"/>
          </p:cNvGrpSpPr>
          <p:nvPr/>
        </p:nvGrpSpPr>
        <p:grpSpPr bwMode="auto">
          <a:xfrm>
            <a:off x="5698075" y="1303017"/>
            <a:ext cx="1189554" cy="1828800"/>
            <a:chOff x="3424" y="1207"/>
            <a:chExt cx="856" cy="1316"/>
          </a:xfrm>
        </p:grpSpPr>
        <p:pic>
          <p:nvPicPr>
            <p:cNvPr id="54" name="Picture 20" descr="fdog2_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1207"/>
              <a:ext cx="856" cy="13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 21"/>
            <p:cNvSpPr>
              <a:spLocks/>
            </p:cNvSpPr>
            <p:nvPr/>
          </p:nvSpPr>
          <p:spPr bwMode="auto">
            <a:xfrm>
              <a:off x="3636" y="1453"/>
              <a:ext cx="327" cy="751"/>
            </a:xfrm>
            <a:custGeom>
              <a:avLst/>
              <a:gdLst>
                <a:gd name="T0" fmla="*/ 207 w 221"/>
                <a:gd name="T1" fmla="*/ 0 h 495"/>
                <a:gd name="T2" fmla="*/ 219 w 221"/>
                <a:gd name="T3" fmla="*/ 84 h 495"/>
                <a:gd name="T4" fmla="*/ 195 w 221"/>
                <a:gd name="T5" fmla="*/ 168 h 495"/>
                <a:gd name="T6" fmla="*/ 108 w 221"/>
                <a:gd name="T7" fmla="*/ 267 h 495"/>
                <a:gd name="T8" fmla="*/ 24 w 221"/>
                <a:gd name="T9" fmla="*/ 384 h 495"/>
                <a:gd name="T10" fmla="*/ 0 w 221"/>
                <a:gd name="T11" fmla="*/ 49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495">
                  <a:moveTo>
                    <a:pt x="207" y="0"/>
                  </a:moveTo>
                  <a:cubicBezTo>
                    <a:pt x="209" y="14"/>
                    <a:pt x="221" y="56"/>
                    <a:pt x="219" y="84"/>
                  </a:cubicBezTo>
                  <a:cubicBezTo>
                    <a:pt x="217" y="112"/>
                    <a:pt x="213" y="138"/>
                    <a:pt x="195" y="168"/>
                  </a:cubicBezTo>
                  <a:cubicBezTo>
                    <a:pt x="177" y="198"/>
                    <a:pt x="136" y="231"/>
                    <a:pt x="108" y="267"/>
                  </a:cubicBezTo>
                  <a:cubicBezTo>
                    <a:pt x="80" y="303"/>
                    <a:pt x="42" y="346"/>
                    <a:pt x="24" y="384"/>
                  </a:cubicBezTo>
                  <a:cubicBezTo>
                    <a:pt x="6" y="422"/>
                    <a:pt x="5" y="472"/>
                    <a:pt x="0" y="49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2"/>
            <p:cNvSpPr>
              <a:spLocks/>
            </p:cNvSpPr>
            <p:nvPr/>
          </p:nvSpPr>
          <p:spPr bwMode="auto">
            <a:xfrm>
              <a:off x="3769" y="1430"/>
              <a:ext cx="317" cy="788"/>
            </a:xfrm>
            <a:custGeom>
              <a:avLst/>
              <a:gdLst>
                <a:gd name="T0" fmla="*/ 192 w 214"/>
                <a:gd name="T1" fmla="*/ 0 h 519"/>
                <a:gd name="T2" fmla="*/ 210 w 214"/>
                <a:gd name="T3" fmla="*/ 93 h 519"/>
                <a:gd name="T4" fmla="*/ 210 w 214"/>
                <a:gd name="T5" fmla="*/ 147 h 519"/>
                <a:gd name="T6" fmla="*/ 183 w 214"/>
                <a:gd name="T7" fmla="*/ 210 h 519"/>
                <a:gd name="T8" fmla="*/ 105 w 214"/>
                <a:gd name="T9" fmla="*/ 303 h 519"/>
                <a:gd name="T10" fmla="*/ 21 w 214"/>
                <a:gd name="T11" fmla="*/ 420 h 519"/>
                <a:gd name="T12" fmla="*/ 0 w 214"/>
                <a:gd name="T13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519">
                  <a:moveTo>
                    <a:pt x="192" y="0"/>
                  </a:moveTo>
                  <a:cubicBezTo>
                    <a:pt x="195" y="15"/>
                    <a:pt x="207" y="69"/>
                    <a:pt x="210" y="93"/>
                  </a:cubicBezTo>
                  <a:cubicBezTo>
                    <a:pt x="213" y="117"/>
                    <a:pt x="214" y="128"/>
                    <a:pt x="210" y="147"/>
                  </a:cubicBezTo>
                  <a:cubicBezTo>
                    <a:pt x="206" y="166"/>
                    <a:pt x="200" y="184"/>
                    <a:pt x="183" y="210"/>
                  </a:cubicBezTo>
                  <a:cubicBezTo>
                    <a:pt x="166" y="236"/>
                    <a:pt x="132" y="268"/>
                    <a:pt x="105" y="303"/>
                  </a:cubicBezTo>
                  <a:cubicBezTo>
                    <a:pt x="78" y="338"/>
                    <a:pt x="39" y="384"/>
                    <a:pt x="21" y="420"/>
                  </a:cubicBezTo>
                  <a:cubicBezTo>
                    <a:pt x="3" y="456"/>
                    <a:pt x="4" y="499"/>
                    <a:pt x="0" y="519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3"/>
            <p:cNvSpPr>
              <a:spLocks/>
            </p:cNvSpPr>
            <p:nvPr/>
          </p:nvSpPr>
          <p:spPr bwMode="auto">
            <a:xfrm>
              <a:off x="3525" y="1480"/>
              <a:ext cx="334" cy="720"/>
            </a:xfrm>
            <a:custGeom>
              <a:avLst/>
              <a:gdLst>
                <a:gd name="T0" fmla="*/ 207 w 226"/>
                <a:gd name="T1" fmla="*/ 0 h 474"/>
                <a:gd name="T2" fmla="*/ 225 w 226"/>
                <a:gd name="T3" fmla="*/ 63 h 474"/>
                <a:gd name="T4" fmla="*/ 198 w 226"/>
                <a:gd name="T5" fmla="*/ 132 h 474"/>
                <a:gd name="T6" fmla="*/ 109 w 226"/>
                <a:gd name="T7" fmla="*/ 231 h 474"/>
                <a:gd name="T8" fmla="*/ 25 w 226"/>
                <a:gd name="T9" fmla="*/ 348 h 474"/>
                <a:gd name="T10" fmla="*/ 0 w 226"/>
                <a:gd name="T11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474">
                  <a:moveTo>
                    <a:pt x="207" y="0"/>
                  </a:moveTo>
                  <a:cubicBezTo>
                    <a:pt x="210" y="10"/>
                    <a:pt x="226" y="41"/>
                    <a:pt x="225" y="63"/>
                  </a:cubicBezTo>
                  <a:cubicBezTo>
                    <a:pt x="224" y="85"/>
                    <a:pt x="217" y="104"/>
                    <a:pt x="198" y="132"/>
                  </a:cubicBezTo>
                  <a:cubicBezTo>
                    <a:pt x="179" y="160"/>
                    <a:pt x="138" y="195"/>
                    <a:pt x="109" y="231"/>
                  </a:cubicBezTo>
                  <a:cubicBezTo>
                    <a:pt x="80" y="267"/>
                    <a:pt x="43" y="307"/>
                    <a:pt x="25" y="348"/>
                  </a:cubicBezTo>
                  <a:cubicBezTo>
                    <a:pt x="7" y="389"/>
                    <a:pt x="5" y="448"/>
                    <a:pt x="0" y="474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 flipV="1">
              <a:off x="3836" y="1430"/>
              <a:ext cx="217" cy="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25"/>
            <p:cNvSpPr>
              <a:spLocks noChangeShapeType="1"/>
            </p:cNvSpPr>
            <p:nvPr/>
          </p:nvSpPr>
          <p:spPr bwMode="auto">
            <a:xfrm>
              <a:off x="3525" y="2195"/>
              <a:ext cx="249" cy="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26"/>
            <p:cNvSpPr>
              <a:spLocks noChangeShapeType="1"/>
            </p:cNvSpPr>
            <p:nvPr/>
          </p:nvSpPr>
          <p:spPr bwMode="auto">
            <a:xfrm>
              <a:off x="3751" y="1753"/>
              <a:ext cx="165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27"/>
            <p:cNvSpPr>
              <a:spLocks noChangeShapeType="1"/>
            </p:cNvSpPr>
            <p:nvPr/>
          </p:nvSpPr>
          <p:spPr bwMode="auto">
            <a:xfrm>
              <a:off x="3600" y="1949"/>
              <a:ext cx="205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28"/>
            <p:cNvSpPr>
              <a:spLocks noChangeShapeType="1"/>
            </p:cNvSpPr>
            <p:nvPr/>
          </p:nvSpPr>
          <p:spPr bwMode="auto">
            <a:xfrm>
              <a:off x="3849" y="1612"/>
              <a:ext cx="236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Oval 29"/>
            <p:cNvSpPr>
              <a:spLocks noChangeArrowheads="1"/>
            </p:cNvSpPr>
            <p:nvPr/>
          </p:nvSpPr>
          <p:spPr bwMode="auto">
            <a:xfrm>
              <a:off x="3809" y="1794"/>
              <a:ext cx="40" cy="4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4" name="Object 30"/>
            <p:cNvGraphicFramePr>
              <a:graphicFrameLocks noChangeAspect="1"/>
            </p:cNvGraphicFramePr>
            <p:nvPr/>
          </p:nvGraphicFramePr>
          <p:xfrm>
            <a:off x="3787" y="1711"/>
            <a:ext cx="77" cy="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9" name="Equation" r:id="rId6" imgW="126720" imgH="126720" progId="Equation.3">
                    <p:embed/>
                  </p:oleObj>
                </mc:Choice>
                <mc:Fallback>
                  <p:oleObj name="Equation" r:id="rId6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7" y="1711"/>
                          <a:ext cx="77" cy="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5" name="Picture 33" descr="fdog2_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88" y="1303017"/>
            <a:ext cx="1259037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34"/>
          <p:cNvGrpSpPr>
            <a:grpSpLocks noChangeAspect="1"/>
          </p:cNvGrpSpPr>
          <p:nvPr/>
        </p:nvGrpSpPr>
        <p:grpSpPr bwMode="auto">
          <a:xfrm>
            <a:off x="3970876" y="1303017"/>
            <a:ext cx="1183995" cy="1828800"/>
            <a:chOff x="2381" y="1344"/>
            <a:chExt cx="576" cy="864"/>
          </a:xfrm>
        </p:grpSpPr>
        <p:pic>
          <p:nvPicPr>
            <p:cNvPr id="67" name="Picture 35" descr="_fdog_TVF2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1344"/>
              <a:ext cx="576" cy="8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Oval 36"/>
            <p:cNvSpPr>
              <a:spLocks noChangeArrowheads="1"/>
            </p:cNvSpPr>
            <p:nvPr/>
          </p:nvSpPr>
          <p:spPr bwMode="auto">
            <a:xfrm>
              <a:off x="2641" y="1731"/>
              <a:ext cx="27" cy="2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9" name="Object 37"/>
            <p:cNvGraphicFramePr>
              <a:graphicFrameLocks noChangeAspect="1"/>
            </p:cNvGraphicFramePr>
            <p:nvPr/>
          </p:nvGraphicFramePr>
          <p:xfrm>
            <a:off x="2626" y="1676"/>
            <a:ext cx="52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0" name="Equation" r:id="rId8" imgW="126720" imgH="126720" progId="Equation.3">
                    <p:embed/>
                  </p:oleObj>
                </mc:Choice>
                <mc:Fallback>
                  <p:oleObj name="Equation" r:id="rId8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6" y="1676"/>
                          <a:ext cx="52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Line 38"/>
            <p:cNvSpPr>
              <a:spLocks noChangeShapeType="1"/>
            </p:cNvSpPr>
            <p:nvPr/>
          </p:nvSpPr>
          <p:spPr bwMode="auto">
            <a:xfrm flipV="1">
              <a:off x="2649" y="1632"/>
              <a:ext cx="116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1" name="Object 39"/>
            <p:cNvGraphicFramePr>
              <a:graphicFrameLocks noChangeAspect="1"/>
            </p:cNvGraphicFramePr>
            <p:nvPr/>
          </p:nvGraphicFramePr>
          <p:xfrm>
            <a:off x="2731" y="1568"/>
            <a:ext cx="120" cy="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1" name="Equation" r:id="rId9" imgW="291960" imgH="203040" progId="Equation.3">
                    <p:embed/>
                  </p:oleObj>
                </mc:Choice>
                <mc:Fallback>
                  <p:oleObj name="Equation" r:id="rId9" imgW="2919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1" y="1568"/>
                          <a:ext cx="120" cy="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991425" y="4137646"/>
                <a:ext cx="553870" cy="394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425" y="4137646"/>
                <a:ext cx="553870" cy="3945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6749667" y="3337894"/>
                <a:ext cx="558679" cy="394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667" y="3337894"/>
                <a:ext cx="558679" cy="3945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5040116" y="5126251"/>
                <a:ext cx="4301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−</m:t>
                      </m:r>
                      <m:r>
                        <a:rPr lang="en-US" sz="12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116" y="5126251"/>
                <a:ext cx="430118" cy="27699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6196879" y="5127145"/>
                <a:ext cx="304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879" y="5127145"/>
                <a:ext cx="304891" cy="27699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7244861" y="5116167"/>
                <a:ext cx="3147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861" y="5116167"/>
                <a:ext cx="314702" cy="276999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4444777" y="1093202"/>
            <a:ext cx="2447925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et al. (2007)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1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0" grpId="0" animBg="1"/>
      <p:bldP spid="51" grpId="0"/>
      <p:bldP spid="52" grpId="0" animBg="1"/>
      <p:bldP spid="5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Structure Tensor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4114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 denote the input image and let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  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𝐺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  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          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  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𝐺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  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b="0" dirty="0" smtClean="0"/>
              </a:p>
              <a:p>
                <a:pPr marL="0" indent="0">
                  <a:lnSpc>
                    <a:spcPct val="125000"/>
                  </a:lnSpc>
                  <a:buNone/>
                </a:pPr>
                <a:r>
                  <a:rPr lang="en-US" dirty="0" smtClean="0"/>
                  <a:t>be the partial derivatives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:r>
                  <a:rPr lang="en-US" dirty="0" smtClean="0"/>
                  <a:t>The structure tensor is then defined by: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𝐽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  <m:r>
                                      <a:rPr lang="en-US" i="1"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  <m:r>
                                      <a:rPr lang="en-US" i="1"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  <m:r>
                                      <a:rPr lang="en-US" i="1"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=: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𝐸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𝐺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4114800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Callout 1 (No Border) 5"/>
          <p:cNvSpPr/>
          <p:nvPr/>
        </p:nvSpPr>
        <p:spPr>
          <a:xfrm>
            <a:off x="7543768" y="3954768"/>
            <a:ext cx="1325865" cy="1371584"/>
          </a:xfrm>
          <a:prstGeom prst="callout1">
            <a:avLst>
              <a:gd name="adj1" fmla="val 50768"/>
              <a:gd name="adj2" fmla="val -2178"/>
              <a:gd name="adj3" fmla="val 32693"/>
              <a:gd name="adj4" fmla="val -2477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 differential geometry the structure tensor is also known as first fundamental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Line Callout 1 (No Border) 6"/>
              <p:cNvSpPr/>
              <p:nvPr/>
            </p:nvSpPr>
            <p:spPr>
              <a:xfrm flipH="1">
                <a:off x="182928" y="4293708"/>
                <a:ext cx="1463024" cy="1124084"/>
              </a:xfrm>
              <a:prstGeom prst="callout1">
                <a:avLst>
                  <a:gd name="adj1" fmla="val 50768"/>
                  <a:gd name="adj2" fmla="val -2178"/>
                  <a:gd name="adj3" fmla="val 22048"/>
                  <a:gd name="adj4" fmla="val -39260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The structure tensor is a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2×2</m:t>
                    </m:r>
                  </m:oMath>
                </a14:m>
                <a:r>
                  <a:rPr lang="en-US" sz="1200" dirty="0" smtClean="0"/>
                  <a:t> symmetric positive </a:t>
                </a:r>
                <a:r>
                  <a:rPr lang="en-US" sz="1200" dirty="0" err="1" smtClean="0"/>
                  <a:t>semidefinte</a:t>
                </a:r>
                <a:r>
                  <a:rPr lang="en-US" sz="1200" dirty="0" smtClean="0"/>
                  <a:t> matrix</a:t>
                </a:r>
              </a:p>
            </p:txBody>
          </p:sp>
        </mc:Choice>
        <mc:Fallback xmlns="">
          <p:sp>
            <p:nvSpPr>
              <p:cNvPr id="7" name="Line Callout 1 (No Border)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2928" y="4293708"/>
                <a:ext cx="1463024" cy="1124084"/>
              </a:xfrm>
              <a:prstGeom prst="callout1">
                <a:avLst>
                  <a:gd name="adj1" fmla="val 50768"/>
                  <a:gd name="adj2" fmla="val -2178"/>
                  <a:gd name="adj3" fmla="val 22048"/>
                  <a:gd name="adj4" fmla="val -39260"/>
                </a:avLst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Callout 1 (No Border) 7"/>
          <p:cNvSpPr/>
          <p:nvPr/>
        </p:nvSpPr>
        <p:spPr>
          <a:xfrm>
            <a:off x="7513290" y="2125989"/>
            <a:ext cx="1325865" cy="1371584"/>
          </a:xfrm>
          <a:prstGeom prst="callout1">
            <a:avLst>
              <a:gd name="adj1" fmla="val 50768"/>
              <a:gd name="adj2" fmla="val -2178"/>
              <a:gd name="adj3" fmla="val 37174"/>
              <a:gd name="adj4" fmla="val -734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These can be implemented  for example  using Gaussian derivatives or the </a:t>
            </a:r>
            <a:r>
              <a:rPr lang="en-US" sz="1200" dirty="0" err="1" smtClean="0"/>
              <a:t>Sobel</a:t>
            </a:r>
            <a:r>
              <a:rPr lang="en-US" sz="1200" dirty="0" smtClean="0"/>
              <a:t> filter.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4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Structure Tensor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4114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The induced quadratic form of the structure tensor measures the squared rate of change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 smtClean="0"/>
                  <a:t> in </a:t>
                </a:r>
                <a:r>
                  <a:rPr lang="en-US" dirty="0"/>
                  <a:t>direction of a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5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+2</m:t>
                      </m:r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𝐺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 err="1" smtClean="0"/>
                  <a:t>extremal</a:t>
                </a:r>
                <a:r>
                  <a:rPr lang="en-US" dirty="0" smtClean="0"/>
                  <a:t> values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smtClean="0"/>
                  <a:t> on the unit circle correspond to the eigenvalues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>The corresponding eigenvectors are: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𝐸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𝐸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4114800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Callout 1 (No Border) 9"/>
          <p:cNvSpPr/>
          <p:nvPr/>
        </p:nvSpPr>
        <p:spPr>
          <a:xfrm flipH="1">
            <a:off x="365806" y="4411963"/>
            <a:ext cx="1463024" cy="1124084"/>
          </a:xfrm>
          <a:prstGeom prst="callout1">
            <a:avLst>
              <a:gd name="adj1" fmla="val 50768"/>
              <a:gd name="adj2" fmla="val -2178"/>
              <a:gd name="adj3" fmla="val 34808"/>
              <a:gd name="adj4" fmla="val -600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Eigenvector of major eigenvalue. Direction of maximum change: </a:t>
            </a:r>
            <a:r>
              <a:rPr lang="en-US" sz="1200" b="1" dirty="0" smtClean="0"/>
              <a:t>gradient</a:t>
            </a:r>
            <a:r>
              <a:rPr lang="en-US" sz="1200" dirty="0" smtClean="0"/>
              <a:t> direction.</a:t>
            </a:r>
          </a:p>
        </p:txBody>
      </p:sp>
      <p:sp>
        <p:nvSpPr>
          <p:cNvPr id="12" name="Line Callout 1 (No Border) 11"/>
          <p:cNvSpPr/>
          <p:nvPr/>
        </p:nvSpPr>
        <p:spPr>
          <a:xfrm>
            <a:off x="7315170" y="4411963"/>
            <a:ext cx="1463024" cy="1124084"/>
          </a:xfrm>
          <a:prstGeom prst="callout1">
            <a:avLst>
              <a:gd name="adj1" fmla="val 50768"/>
              <a:gd name="adj2" fmla="val -2178"/>
              <a:gd name="adj3" fmla="val 34808"/>
              <a:gd name="adj4" fmla="val -600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Eigenvector of </a:t>
            </a:r>
            <a:r>
              <a:rPr lang="en-US" sz="1200" dirty="0" smtClean="0"/>
              <a:t>minor eigenvalue. Direction of minimum change: </a:t>
            </a:r>
            <a:r>
              <a:rPr lang="en-US" sz="1200" b="1" dirty="0" smtClean="0"/>
              <a:t>tangent</a:t>
            </a:r>
            <a:r>
              <a:rPr lang="en-US" sz="1200" dirty="0" smtClean="0"/>
              <a:t> direction.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Tensor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96" y="2109215"/>
            <a:ext cx="3034260" cy="303426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44" y="2109215"/>
            <a:ext cx="3034260" cy="30342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99460"/>
            <a:ext cx="8229600" cy="64364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dirty="0" smtClean="0"/>
              <a:t>The eigenvectors corresponding to the minor eigenvalues of the structure define a vector field. Typically this field is not smooth: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Smoothed Structure Tensor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96" y="2109215"/>
            <a:ext cx="3034260" cy="303426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44" y="2109215"/>
            <a:ext cx="3034260" cy="30342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99460"/>
            <a:ext cx="8229600" cy="64364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dirty="0"/>
              <a:t>Smoothing the structure tensor </a:t>
            </a:r>
            <a:r>
              <a:rPr lang="en-US" dirty="0" smtClean="0"/>
              <a:t>prior to </a:t>
            </a:r>
            <a:r>
              <a:rPr lang="en-US" dirty="0" err="1" smtClean="0"/>
              <a:t>eigenanalysis</a:t>
            </a:r>
            <a:r>
              <a:rPr lang="en-US" dirty="0" smtClean="0"/>
              <a:t> with </a:t>
            </a:r>
            <a:r>
              <a:rPr lang="en-US" dirty="0"/>
              <a:t>a Gaussian filter </a:t>
            </a:r>
            <a:r>
              <a:rPr lang="en-US" dirty="0" smtClean="0"/>
              <a:t>removes discontinuities in the vector field: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Smoothed Structure Tensor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96" y="1943110"/>
            <a:ext cx="3034260" cy="303426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44" y="1943110"/>
            <a:ext cx="3034260" cy="30342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08022"/>
            <a:ext cx="8229600" cy="64364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dirty="0"/>
              <a:t>Eigenvector field of the smoothed </a:t>
            </a:r>
            <a:r>
              <a:rPr lang="en-US" dirty="0" smtClean="0"/>
              <a:t>structure tensor is similar to the edge tangent flow, but allows a more efficient implementation: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0196" y="5004975"/>
            <a:ext cx="3017487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3 iterations of edge tangent flow filter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317" y="5003187"/>
            <a:ext cx="3017487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Eigenvector field of the smoothed </a:t>
            </a:r>
          </a:p>
          <a:p>
            <a:pPr algn="ctr"/>
            <a:r>
              <a:rPr lang="en-US" sz="1200" dirty="0" smtClean="0"/>
              <a:t>structure tensor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0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sz="2300" dirty="0"/>
              <a:t>Stylized Augmented Reality for Improved </a:t>
            </a:r>
            <a:r>
              <a:rPr lang="en-US" sz="2300" dirty="0" smtClean="0"/>
              <a:t>Immersion</a:t>
            </a:r>
            <a:br>
              <a:rPr lang="en-US" sz="2300" dirty="0" smtClean="0"/>
            </a:br>
            <a:r>
              <a:rPr lang="en-US" sz="1600" dirty="0" smtClean="0"/>
              <a:t>Fischer et al. (2005)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3840484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Non-photorealistic display of both the </a:t>
            </a:r>
            <a:r>
              <a:rPr lang="en-US" dirty="0" smtClean="0"/>
              <a:t>camera image </a:t>
            </a:r>
            <a:r>
              <a:rPr lang="en-US" dirty="0"/>
              <a:t>and virtual </a:t>
            </a:r>
            <a:r>
              <a:rPr lang="en-US" dirty="0" smtClean="0"/>
              <a:t>objects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b="1" dirty="0" smtClean="0"/>
              <a:t>Abstraction:</a:t>
            </a:r>
            <a:r>
              <a:rPr lang="en-US" dirty="0" smtClean="0"/>
              <a:t> Bilateral filter applied to Gaussian pyramid and then </a:t>
            </a:r>
            <a:r>
              <a:rPr lang="en-US" dirty="0" err="1" smtClean="0"/>
              <a:t>upsampled</a:t>
            </a:r>
            <a:endParaRPr lang="en-US" dirty="0" smtClean="0"/>
          </a:p>
          <a:p>
            <a:r>
              <a:rPr lang="en-US" b="1" dirty="0" smtClean="0"/>
              <a:t>Edges:</a:t>
            </a:r>
            <a:r>
              <a:rPr lang="en-US" dirty="0" smtClean="0"/>
              <a:t> Canny edge detector + morphological dilation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026" name="Picture 2" descr="Y:\dropbox\Fischer2005\images\Fischer05_Page_03_Image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1" y="1120157"/>
            <a:ext cx="2682239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dropbox\Fischer2005\images\Fischer05_Page_03_Image_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1" y="3223234"/>
            <a:ext cx="268139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171" y="1710498"/>
            <a:ext cx="1280145" cy="83099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Conventional </a:t>
            </a:r>
            <a:r>
              <a:rPr lang="en-US" sz="1600" dirty="0" smtClean="0"/>
              <a:t>augmented reality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315171" y="3813575"/>
            <a:ext cx="1280145" cy="83099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Stylized</a:t>
            </a:r>
          </a:p>
          <a:p>
            <a:pPr algn="ctr"/>
            <a:r>
              <a:rPr lang="en-US" sz="1600" dirty="0" smtClean="0"/>
              <a:t>augmented reality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389121" y="5244887"/>
            <a:ext cx="2772829" cy="1369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Fischer et. al. (2005)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4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Separable Flow-based Difference of Gaussians</a:t>
            </a:r>
            <a:br>
              <a:rPr lang="en-US" dirty="0" smtClean="0"/>
            </a:br>
            <a:r>
              <a:rPr lang="en-US" sz="1600" dirty="0"/>
              <a:t>Kyprianidis &amp; </a:t>
            </a:r>
            <a:r>
              <a:rPr lang="en-US" sz="1600" dirty="0" smtClean="0"/>
              <a:t>Döllner (2008)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20159"/>
            <a:ext cx="8229600" cy="10744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Split flow-based difference of Gaussians into two passes: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Pass: one-dimensional </a:t>
            </a:r>
            <a:r>
              <a:rPr lang="en-US" dirty="0" err="1" smtClean="0"/>
              <a:t>DoG</a:t>
            </a:r>
            <a:r>
              <a:rPr lang="en-US" dirty="0" smtClean="0"/>
              <a:t> in direction of the major eigenvector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Pass: smoothing along stream lines defined by minor eigenvector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35" y="5120666"/>
            <a:ext cx="2743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Pass</a:t>
            </a:r>
            <a:endParaRPr lang="en-US" sz="1600" dirty="0"/>
          </a:p>
        </p:txBody>
      </p:sp>
      <p:pic>
        <p:nvPicPr>
          <p:cNvPr id="4099" name="Picture 3" descr="Y:\dropbox\tpcg2008\gdog_p1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65" y="237746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dropbox\tpcg2008\gdog_p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65" y="237746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Y:\dropbox\tpcg2008\gdog_p1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35" y="237746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029195" y="5120666"/>
            <a:ext cx="2743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Pass</a:t>
            </a:r>
            <a:endParaRPr lang="en-US" sz="1600" dirty="0"/>
          </a:p>
        </p:txBody>
      </p:sp>
      <p:pic>
        <p:nvPicPr>
          <p:cNvPr id="4102" name="Picture 6" descr="Y:\dropbox\tpcg2008\gdog_p2-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3774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Y:\dropbox\tpcg2008\gdog_p2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3774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Y:\dropbox\tpcg2008\gdog_p2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3774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Y:\dropbox\tpcg2008\gdog_p2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3774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Y:\dropbox\tpcg2008\gdog_p2-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3774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8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Bilateral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291849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Bilateral Filter:</a:t>
            </a:r>
          </a:p>
          <a:p>
            <a:r>
              <a:rPr lang="en-US" dirty="0" smtClean="0"/>
              <a:t>Classical Bilateral Filter</a:t>
            </a:r>
          </a:p>
          <a:p>
            <a:r>
              <a:rPr lang="en-US" dirty="0" err="1" smtClean="0"/>
              <a:t>xy</a:t>
            </a:r>
            <a:r>
              <a:rPr lang="en-US" dirty="0" smtClean="0"/>
              <a:t>-Separable Bilateral Filter</a:t>
            </a:r>
          </a:p>
          <a:p>
            <a:r>
              <a:rPr lang="en-US" dirty="0" smtClean="0"/>
              <a:t>Orientation-aligned Bilateral Filter</a:t>
            </a:r>
          </a:p>
          <a:p>
            <a:r>
              <a:rPr lang="en-US" dirty="0" smtClean="0"/>
              <a:t>Flow-based Bilateral Filter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6" y="1988631"/>
            <a:ext cx="4703163" cy="2149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9115" y="1668793"/>
            <a:ext cx="923015" cy="292604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0707" y="1718521"/>
            <a:ext cx="3137120" cy="305919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Bilateral Filter</a:t>
            </a:r>
            <a:br>
              <a:rPr lang="en-US" dirty="0" smtClean="0"/>
            </a:br>
            <a:r>
              <a:rPr lang="en-US" sz="1600" dirty="0" err="1" smtClean="0"/>
              <a:t>Tomasi</a:t>
            </a:r>
            <a:r>
              <a:rPr lang="en-US" sz="1600" dirty="0" smtClean="0"/>
              <a:t> &amp; </a:t>
            </a:r>
            <a:r>
              <a:rPr lang="en-US" sz="1600" dirty="0" err="1" smtClean="0"/>
              <a:t>Manduchi</a:t>
            </a:r>
            <a:r>
              <a:rPr lang="en-US" sz="1600" dirty="0" smtClean="0"/>
              <a:t> (1998</a:t>
            </a:r>
            <a:r>
              <a:rPr lang="en-US" sz="16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508294" y="2209920"/>
            <a:ext cx="1507355" cy="1104775"/>
            <a:chOff x="3290834" y="1706860"/>
            <a:chExt cx="1507355" cy="1104775"/>
          </a:xfrm>
        </p:grpSpPr>
        <p:sp>
          <p:nvSpPr>
            <p:cNvPr id="13" name="Rounded Rectangle 12"/>
            <p:cNvSpPr/>
            <p:nvPr/>
          </p:nvSpPr>
          <p:spPr>
            <a:xfrm>
              <a:off x="3290834" y="2467680"/>
              <a:ext cx="1507355" cy="343955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ular Callout 8"/>
            <p:cNvSpPr/>
            <p:nvPr/>
          </p:nvSpPr>
          <p:spPr>
            <a:xfrm>
              <a:off x="3383293" y="1706860"/>
              <a:ext cx="1280146" cy="669381"/>
            </a:xfrm>
            <a:prstGeom prst="wedgeRectCallou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More weight to closer pixel</a:t>
              </a:r>
              <a:endParaRPr lang="en-US" sz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73223" y="2210720"/>
            <a:ext cx="2206919" cy="1103975"/>
            <a:chOff x="4846317" y="1706860"/>
            <a:chExt cx="2206919" cy="1103975"/>
          </a:xfrm>
        </p:grpSpPr>
        <p:sp>
          <p:nvSpPr>
            <p:cNvPr id="15" name="Rounded Rectangle 14"/>
            <p:cNvSpPr/>
            <p:nvPr/>
          </p:nvSpPr>
          <p:spPr>
            <a:xfrm>
              <a:off x="4846317" y="2466880"/>
              <a:ext cx="2206919" cy="343955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ular Callout 9"/>
            <p:cNvSpPr/>
            <p:nvPr/>
          </p:nvSpPr>
          <p:spPr>
            <a:xfrm>
              <a:off x="5212073" y="1706860"/>
              <a:ext cx="1408161" cy="669381"/>
            </a:xfrm>
            <a:prstGeom prst="wedgeRectCallou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More weight to pixel with </a:t>
              </a:r>
            </a:p>
            <a:p>
              <a:pPr algn="ctr"/>
              <a:r>
                <a:rPr lang="en-US" sz="1200" dirty="0" smtClean="0"/>
                <a:t>similar color</a:t>
              </a:r>
              <a:endParaRPr lang="en-US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The bilateral filter is a nonlinear operation that  smoothes images while preserving edges: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Bilateral Filter</a:t>
            </a:r>
            <a:br>
              <a:rPr lang="en-US" dirty="0" smtClean="0"/>
            </a:br>
            <a:r>
              <a:rPr lang="en-US" sz="1600" dirty="0" err="1" smtClean="0"/>
              <a:t>Tomasi</a:t>
            </a:r>
            <a:r>
              <a:rPr lang="en-US" sz="1600" dirty="0" smtClean="0"/>
              <a:t> &amp; </a:t>
            </a:r>
            <a:r>
              <a:rPr lang="en-US" sz="1600" dirty="0" err="1" smtClean="0"/>
              <a:t>Manduchi</a:t>
            </a:r>
            <a:r>
              <a:rPr lang="en-US" sz="1600" dirty="0" smtClean="0"/>
              <a:t> (1998</a:t>
            </a:r>
            <a:r>
              <a:rPr lang="en-US" sz="16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7478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The bilateral filter is a powerful tool, but computationally very expensive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per pixel).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747852"/>
              </a:xfrm>
              <a:blipFill rotWithShape="1">
                <a:blip r:embed="rId3"/>
                <a:stretch>
                  <a:fillRect l="-741" t="-1639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 descr="C:\Users\jkyprian\Dropbox\eg2011\images\tpcg2008\bfxy_p1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4" y="1916986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2932629" y="1890852"/>
            <a:ext cx="3276297" cy="3276297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477922" y="3425746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17537" y="1982296"/>
            <a:ext cx="3098295" cy="3069740"/>
            <a:chOff x="3017537" y="1982296"/>
            <a:chExt cx="3098295" cy="3069740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 rot="5400000">
              <a:off x="5932364" y="343105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5400000">
              <a:off x="5568405" y="343106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5400000">
              <a:off x="5199055" y="343106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5400000">
              <a:off x="4835096" y="343106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5400000">
              <a:off x="4102820" y="343105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5400000">
              <a:off x="3738861" y="343105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5400000">
              <a:off x="3375487" y="343105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5400000">
              <a:off x="3023480" y="343105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5400000">
              <a:off x="5932952" y="3066496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5400000">
              <a:off x="5568993" y="3066498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5400000">
              <a:off x="5199643" y="3066498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5400000">
              <a:off x="4835684" y="3066500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5400000">
              <a:off x="4103408" y="3066492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5400000">
              <a:off x="3739449" y="3066494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5400000">
              <a:off x="3376075" y="3066494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5400000">
              <a:off x="3024068" y="3066496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4478510" y="306118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5400000">
              <a:off x="5568993" y="269299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5400000">
              <a:off x="5199643" y="269299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5400000">
              <a:off x="4835684" y="269300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5400000">
              <a:off x="4103408" y="269299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5400000">
              <a:off x="3739449" y="269299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5400000">
              <a:off x="3376075" y="269299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478510" y="2687684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5400000">
              <a:off x="5562462" y="231418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5400000">
              <a:off x="5193112" y="231418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5400000">
              <a:off x="4829153" y="231418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5400000">
              <a:off x="4096877" y="231417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5400000">
              <a:off x="3732918" y="231417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5400000">
              <a:off x="3369544" y="231417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471979" y="2308866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5400000">
              <a:off x="4829153" y="198761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5400000">
              <a:off x="4096877" y="198760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4471979" y="1982296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 rot="5400000">
              <a:off x="4835684" y="4869156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 rot="5400000">
              <a:off x="4103408" y="4869148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478510" y="486383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 rot="5400000">
              <a:off x="5568993" y="449565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 rot="5400000">
              <a:off x="5199643" y="449565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 rot="5400000">
              <a:off x="4835684" y="449565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 rot="5400000">
              <a:off x="4103408" y="449564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 rot="5400000">
              <a:off x="3739449" y="449565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 rot="5400000">
              <a:off x="3376075" y="449565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4478510" y="4490340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 rot="5400000">
              <a:off x="5562462" y="411683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 rot="5400000">
              <a:off x="5193112" y="411683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 rot="5400000">
              <a:off x="4829153" y="411683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 rot="5400000">
              <a:off x="4096877" y="411683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 rot="5400000">
              <a:off x="3732918" y="411683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 rot="5400000">
              <a:off x="3369544" y="411683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471979" y="4111522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 rot="5400000">
              <a:off x="5926421" y="379026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 rot="5400000">
              <a:off x="5562462" y="379026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 rot="5400000">
              <a:off x="5193112" y="3790267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 rot="5400000">
              <a:off x="4829153" y="3790269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 rot="5400000">
              <a:off x="4096877" y="3790261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 rot="5400000">
              <a:off x="3732918" y="379026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 rot="5400000">
              <a:off x="3369544" y="3790263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 rot="5400000">
              <a:off x="3017537" y="3790265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471979" y="3784952"/>
              <a:ext cx="182880" cy="1828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err="1" smtClean="0"/>
              <a:t>xy</a:t>
            </a:r>
            <a:r>
              <a:rPr lang="en-US" dirty="0" smtClean="0"/>
              <a:t>-Separable Bilateral Filter</a:t>
            </a:r>
            <a:br>
              <a:rPr lang="en-US" dirty="0" smtClean="0"/>
            </a:br>
            <a:r>
              <a:rPr lang="en-US" sz="1600" dirty="0"/>
              <a:t>Pham </a:t>
            </a:r>
            <a:r>
              <a:rPr lang="en-US" sz="1600" dirty="0" smtClean="0"/>
              <a:t>&amp; </a:t>
            </a:r>
            <a:r>
              <a:rPr lang="en-US" sz="1600" dirty="0"/>
              <a:t>van </a:t>
            </a:r>
            <a:r>
              <a:rPr lang="en-US" sz="1600" dirty="0" err="1"/>
              <a:t>Vliet</a:t>
            </a:r>
            <a:r>
              <a:rPr lang="en-US" sz="1600" dirty="0" smtClean="0"/>
              <a:t> (2005)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029" name="Picture 5" descr="C:\Users\jkyprian\Dropbox\eg2011\images\tpcg2008\bfxy_p1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5" y="1303002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>
            <a:spLocks noChangeAspect="1"/>
          </p:cNvSpPr>
          <p:nvPr/>
        </p:nvSpPr>
        <p:spPr>
          <a:xfrm rot="5400000">
            <a:off x="3881515" y="2817075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 rot="5400000">
            <a:off x="3517556" y="2817077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 rot="5400000">
            <a:off x="3148206" y="2817077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 rot="5400000">
            <a:off x="2784247" y="2817079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 rot="5400000">
            <a:off x="2051971" y="2817071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 rot="5400000">
            <a:off x="1688012" y="2817073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 rot="5400000">
            <a:off x="1324638" y="2817073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 rot="5400000">
            <a:off x="972631" y="2817075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2427073" y="2811762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5" y="468270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/>
              <a:t> </a:t>
            </a:r>
            <a:r>
              <a:rPr lang="en-US" dirty="0" smtClean="0"/>
              <a:t>Pass</a:t>
            </a:r>
            <a:endParaRPr lang="en-US" dirty="0"/>
          </a:p>
        </p:txBody>
      </p:sp>
      <p:pic>
        <p:nvPicPr>
          <p:cNvPr id="51" name="Picture 5" descr="C:\Users\jkyprian\Dropbox\eg2011\images\tpcg2008\bfxy_p1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0" y="1303037"/>
            <a:ext cx="3200400" cy="32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/>
          <p:cNvSpPr>
            <a:spLocks noChangeAspect="1"/>
          </p:cNvSpPr>
          <p:nvPr/>
        </p:nvSpPr>
        <p:spPr>
          <a:xfrm>
            <a:off x="6541824" y="1352677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6541826" y="1716636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41826" y="2085986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6541828" y="2449945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541820" y="3182221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6541822" y="3546180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6541822" y="3909554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6541824" y="4261561"/>
            <a:ext cx="182880" cy="1828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 rot="5400000">
            <a:off x="7996270" y="2817110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 rot="5400000">
            <a:off x="7632311" y="2817112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 rot="5400000">
            <a:off x="7262961" y="2817112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 rot="5400000">
            <a:off x="6899002" y="2817114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 rot="5400000">
            <a:off x="6166726" y="2817106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 rot="5400000">
            <a:off x="5802767" y="2817108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 rot="5400000">
            <a:off x="5439393" y="2817108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 rot="5400000">
            <a:off x="5087386" y="2817110"/>
            <a:ext cx="182880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6541828" y="2811797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029160" y="468273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Pass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err="1" smtClean="0"/>
              <a:t>xy</a:t>
            </a:r>
            <a:r>
              <a:rPr lang="en-US" dirty="0" smtClean="0"/>
              <a:t>-Separable Bilateral Filter</a:t>
            </a:r>
            <a:br>
              <a:rPr lang="en-US" dirty="0" smtClean="0"/>
            </a:br>
            <a:r>
              <a:rPr lang="en-US" sz="1600" dirty="0" smtClean="0"/>
              <a:t>Pham (2006)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20159"/>
            <a:ext cx="8229600" cy="822951"/>
          </a:xfrm>
        </p:spPr>
        <p:txBody>
          <a:bodyPr>
            <a:normAutofit/>
          </a:bodyPr>
          <a:lstStyle/>
          <a:p>
            <a:r>
              <a:rPr lang="en-US" dirty="0" smtClean="0"/>
              <a:t>Much faster than classical bilateral filter</a:t>
            </a:r>
          </a:p>
          <a:p>
            <a:r>
              <a:rPr lang="en-US" dirty="0" smtClean="0"/>
              <a:t>But creates noticeable artifacts!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2052" name="Picture 4" descr="C:\Users\jkyprian\Dropbox\eg2011\images\tpcg2008\georgio_b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50" y="2058699"/>
            <a:ext cx="2909455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kyprian\Dropbox\eg2011\images\tpcg2008\georgio_x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5" y="2058699"/>
            <a:ext cx="2909455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766830" y="2066224"/>
            <a:ext cx="1005829" cy="640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949414" y="3742006"/>
            <a:ext cx="1737342" cy="548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223731" y="4747835"/>
            <a:ext cx="274317" cy="365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05350" y="5018576"/>
            <a:ext cx="290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Full kernel bilateral filter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029195" y="5016176"/>
            <a:ext cx="290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xy</a:t>
            </a:r>
            <a:r>
              <a:rPr lang="en-US" sz="1400" dirty="0" smtClean="0"/>
              <a:t>-separable bilateral filter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Orientation-aligned Bilateral Filter</a:t>
            </a:r>
            <a:br>
              <a:rPr lang="en-US" dirty="0" smtClean="0"/>
            </a:br>
            <a:r>
              <a:rPr lang="en-US" sz="1600" dirty="0" smtClean="0"/>
              <a:t>Kyprianidis &amp; Döllner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7"/>
            <a:ext cx="8229600" cy="800113"/>
          </a:xfrm>
        </p:spPr>
        <p:txBody>
          <a:bodyPr>
            <a:noAutofit/>
          </a:bodyPr>
          <a:lstStyle/>
          <a:p>
            <a:r>
              <a:rPr lang="en-US" dirty="0" smtClean="0"/>
              <a:t>Align separable bilateral filter to local orientation derived from the smoothed structure tensor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3074" name="Picture 2" descr="C:\Users\jkyprian\Dropbox\eg2011\images\tpcg2008\bf_p1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3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kyprian\Dropbox\eg2011\images\tpcg2008\bf_p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3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kyprian\Dropbox\eg2011\images\tpcg2008\bf_p1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3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kyprian\Dropbox\eg2011\images\tpcg2008\bf_p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3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kyprian\Dropbox\eg2011\images\tpcg2008\bf_p1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3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jkyprian\Dropbox\eg2011\images\tpcg2008\bf_p2-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jkyprian\Dropbox\eg2011\images\tpcg2008\bf_p2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jkyprian\Dropbox\eg2011\images\tpcg2008\bf_p2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jkyprian\Dropbox\eg2011\images\tpcg2008\bf_p2-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jkyprian\Dropbox\eg2011\images\tpcg2008\bf_p2-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5" y="20345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35" y="4869158"/>
            <a:ext cx="274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29195" y="4869158"/>
            <a:ext cx="274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15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Orientation-aligned Bilateral Filter</a:t>
            </a:r>
            <a:br>
              <a:rPr lang="en-US" dirty="0" smtClean="0"/>
            </a:br>
            <a:r>
              <a:rPr lang="en-US" sz="1600" dirty="0"/>
              <a:t>Kyprianidis &amp; Döllner (2008)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1598"/>
            <a:ext cx="8229600" cy="640073"/>
          </a:xfrm>
        </p:spPr>
        <p:txBody>
          <a:bodyPr>
            <a:normAutofit/>
          </a:bodyPr>
          <a:lstStyle/>
          <a:p>
            <a:r>
              <a:rPr lang="en-US" dirty="0" smtClean="0"/>
              <a:t>Less artifacts. Very well suited for abstraction.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2052" name="Picture 4" descr="C:\Users\jkyprian\Dropbox\eg2011\images\tpcg2008\georgio_b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50" y="1967260"/>
            <a:ext cx="2909455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195" y="1967260"/>
            <a:ext cx="2909455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05350" y="4927137"/>
            <a:ext cx="290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Full kernel bilateral filter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029195" y="4924737"/>
            <a:ext cx="290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Orientation-aligned bilateral filter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Orientation-aligned Bilateral Filter</a:t>
            </a:r>
            <a:br>
              <a:rPr lang="en-US" dirty="0" smtClean="0"/>
            </a:br>
            <a:r>
              <a:rPr lang="en-US" sz="1600" dirty="0"/>
              <a:t>Kyprianidis &amp; Döllner (2008)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20159"/>
            <a:ext cx="8229600" cy="822951"/>
          </a:xfrm>
        </p:spPr>
        <p:txBody>
          <a:bodyPr>
            <a:normAutofit/>
          </a:bodyPr>
          <a:lstStyle/>
          <a:p>
            <a:r>
              <a:rPr lang="en-US" dirty="0" smtClean="0"/>
              <a:t>Linear smoothing of neighboring pixel values creates smooth color boundaries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195" y="2057400"/>
            <a:ext cx="2909455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jkyprian\Dropbox\eg2011\images\tpcg2008\bf_p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4" y="1897373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kyprian\Dropbox\eg2011\images\tpcg2008\bf_p2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39" y="3634714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949414" y="3740675"/>
            <a:ext cx="1463024" cy="548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Line Callout 1 (No Border) 13"/>
          <p:cNvSpPr/>
          <p:nvPr/>
        </p:nvSpPr>
        <p:spPr>
          <a:xfrm flipH="1">
            <a:off x="731562" y="2948938"/>
            <a:ext cx="1463024" cy="914391"/>
          </a:xfrm>
          <a:prstGeom prst="callout1">
            <a:avLst>
              <a:gd name="adj1" fmla="val 50768"/>
              <a:gd name="adj2" fmla="val -2178"/>
              <a:gd name="adj3" fmla="val 3166"/>
              <a:gd name="adj4" fmla="val -1070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Unit step size either along </a:t>
            </a:r>
          </a:p>
          <a:p>
            <a:pPr algn="ctr"/>
            <a:r>
              <a:rPr lang="en-US" sz="1400" dirty="0" smtClean="0"/>
              <a:t>x- or y-axis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34037" y="3412110"/>
            <a:ext cx="1149256" cy="109129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Flow-based Bilateral Filter</a:t>
            </a:r>
            <a:br>
              <a:rPr lang="en-US" dirty="0" smtClean="0"/>
            </a:br>
            <a:r>
              <a:rPr lang="en-US" sz="1600" dirty="0" smtClean="0"/>
              <a:t>Kang et al. (2009)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303037"/>
            <a:ext cx="4038600" cy="1165866"/>
          </a:xfrm>
        </p:spPr>
        <p:txBody>
          <a:bodyPr/>
          <a:lstStyle/>
          <a:p>
            <a:r>
              <a:rPr lang="en-US" dirty="0"/>
              <a:t>ETF-guided decomposition of bilateral filter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16" y="1211598"/>
            <a:ext cx="4028444" cy="396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Callout 1 (No Border) 14"/>
          <p:cNvSpPr/>
          <p:nvPr/>
        </p:nvSpPr>
        <p:spPr>
          <a:xfrm flipH="1">
            <a:off x="2011708" y="2922123"/>
            <a:ext cx="1325865" cy="1124084"/>
          </a:xfrm>
          <a:prstGeom prst="callout1">
            <a:avLst>
              <a:gd name="adj1" fmla="val 50768"/>
              <a:gd name="adj2" fmla="val -2178"/>
              <a:gd name="adj3" fmla="val 99857"/>
              <a:gd name="adj4" fmla="val -956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/>
              <a:t> p</a:t>
            </a:r>
            <a:r>
              <a:rPr lang="en-US" sz="1400" dirty="0" smtClean="0"/>
              <a:t>ass in direction of the tangent</a:t>
            </a:r>
          </a:p>
        </p:txBody>
      </p:sp>
      <p:sp>
        <p:nvSpPr>
          <p:cNvPr id="16" name="Line Callout 1 (No Border) 15"/>
          <p:cNvSpPr/>
          <p:nvPr/>
        </p:nvSpPr>
        <p:spPr>
          <a:xfrm flipH="1">
            <a:off x="1992987" y="4229085"/>
            <a:ext cx="1325865" cy="1124084"/>
          </a:xfrm>
          <a:prstGeom prst="callout1">
            <a:avLst>
              <a:gd name="adj1" fmla="val 50768"/>
              <a:gd name="adj2" fmla="val -2178"/>
              <a:gd name="adj3" fmla="val 37199"/>
              <a:gd name="adj4" fmla="val -7046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pass along stream line defined by</a:t>
            </a:r>
          </a:p>
          <a:p>
            <a:pPr algn="ctr"/>
            <a:r>
              <a:rPr lang="en-US" sz="1400" dirty="0" smtClean="0"/>
              <a:t> the ETF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01277" y="1057932"/>
            <a:ext cx="2447925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et al. (2009)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Real-time Video </a:t>
            </a:r>
            <a:r>
              <a:rPr lang="en-US" dirty="0" smtClean="0"/>
              <a:t>Abstraction</a:t>
            </a:r>
            <a:br>
              <a:rPr lang="en-US" dirty="0" smtClean="0"/>
            </a:br>
            <a:r>
              <a:rPr lang="en-US" sz="1600" dirty="0" err="1" smtClean="0"/>
              <a:t>Winnemöller</a:t>
            </a:r>
            <a:r>
              <a:rPr lang="en-US" sz="1600" dirty="0" smtClean="0"/>
              <a:t> et al. (2006)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82988"/>
          </a:xfrm>
        </p:spPr>
        <p:txBody>
          <a:bodyPr>
            <a:normAutofit/>
          </a:bodyPr>
          <a:lstStyle/>
          <a:p>
            <a:r>
              <a:rPr lang="en-US" b="1" dirty="0" smtClean="0"/>
              <a:t>Abstraction:</a:t>
            </a:r>
            <a:r>
              <a:rPr lang="en-US" dirty="0" smtClean="0"/>
              <a:t> Multiple iterations of </a:t>
            </a:r>
            <a:r>
              <a:rPr lang="en-US" dirty="0" err="1" smtClean="0"/>
              <a:t>xy</a:t>
            </a:r>
            <a:r>
              <a:rPr lang="en-US" dirty="0" smtClean="0"/>
              <a:t>-separable bilateral filter + color quantization</a:t>
            </a:r>
          </a:p>
          <a:p>
            <a:r>
              <a:rPr lang="en-US" b="1" dirty="0" smtClean="0"/>
              <a:t>Edges:</a:t>
            </a:r>
            <a:r>
              <a:rPr lang="en-US" dirty="0" smtClean="0"/>
              <a:t> Difference of Gaussians + </a:t>
            </a:r>
            <a:r>
              <a:rPr lang="en-US" dirty="0" err="1" smtClean="0"/>
              <a:t>thresholding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97" y="2308866"/>
            <a:ext cx="6504207" cy="2971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6463" y="2143574"/>
            <a:ext cx="1776202" cy="1369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</a:t>
            </a:r>
            <a:r>
              <a:rPr lang="en-US" sz="600" i="1" dirty="0" err="1" smtClean="0">
                <a:solidFill>
                  <a:schemeClr val="bg2"/>
                </a:solidFill>
              </a:rPr>
              <a:t>Winnemöller</a:t>
            </a:r>
            <a:r>
              <a:rPr lang="en-US" sz="600" i="1" dirty="0" smtClean="0">
                <a:solidFill>
                  <a:schemeClr val="bg2"/>
                </a:solidFill>
              </a:rPr>
              <a:t> et. al. (2006)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Flow-based Bilateral Filter</a:t>
            </a:r>
            <a:br>
              <a:rPr lang="en-US" dirty="0" smtClean="0"/>
            </a:br>
            <a:r>
              <a:rPr lang="en-US" sz="1600" dirty="0" smtClean="0"/>
              <a:t>Kang et al. (2009)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6082"/>
          </a:xfrm>
        </p:spPr>
        <p:txBody>
          <a:bodyPr/>
          <a:lstStyle/>
          <a:p>
            <a:r>
              <a:rPr lang="en-US" dirty="0" smtClean="0"/>
              <a:t>Excellent preservation of highly anisotropic image features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59082"/>
            <a:ext cx="24479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9082"/>
            <a:ext cx="24479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59082"/>
            <a:ext cx="24479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11187" y="4528600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/>
              <a:t>Input image</a:t>
            </a:r>
            <a:endParaRPr lang="ko-KR" altLang="en-US" sz="1600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276599" y="4527038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/>
              <a:t>Bilateral filter</a:t>
            </a:r>
            <a:endParaRPr lang="ko-KR" altLang="en-US" sz="1600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940425" y="4530604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/>
              <a:t>Flow-based bilateral filter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0424" y="1863871"/>
            <a:ext cx="2447925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et al. (2009)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Color Quantization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1600" dirty="0" err="1">
                <a:solidFill>
                  <a:srgbClr val="FFFFFF"/>
                </a:solidFill>
              </a:rPr>
              <a:t>Winnemöller</a:t>
            </a:r>
            <a:r>
              <a:rPr lang="en-US" sz="1600" dirty="0">
                <a:solidFill>
                  <a:srgbClr val="FFFFFF"/>
                </a:solidFill>
              </a:rPr>
              <a:t> et al. (2006)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8" y="1402873"/>
            <a:ext cx="7574491" cy="346101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5871" y="1211598"/>
            <a:ext cx="3291804" cy="381084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5154" y="1042344"/>
            <a:ext cx="2198384" cy="2089473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49048" y="3143317"/>
            <a:ext cx="4846267" cy="2089473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Color Quantization</a:t>
            </a:r>
            <a:br>
              <a:rPr lang="en-US" dirty="0" smtClean="0"/>
            </a:br>
            <a:r>
              <a:rPr lang="en-US" sz="1600" dirty="0" err="1" smtClean="0"/>
              <a:t>Winnemöller</a:t>
            </a:r>
            <a:r>
              <a:rPr lang="en-US" sz="1600" dirty="0" smtClean="0"/>
              <a:t> et al. (2006)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42" name="color_bf" descr="diaz_small_bi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3" y="1303037"/>
            <a:ext cx="2701636" cy="34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L_bf" descr="Diaz_L_Chann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77" y="1127719"/>
            <a:ext cx="1135262" cy="14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L_q" descr="Diaz_L_Channel_quantiz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46" y="3888630"/>
            <a:ext cx="1133213" cy="14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color_q" descr="diaz_small_bilat_tooned_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41" y="1303037"/>
            <a:ext cx="2701636" cy="34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wn Arrow Callout 49"/>
          <p:cNvSpPr/>
          <p:nvPr/>
        </p:nvSpPr>
        <p:spPr>
          <a:xfrm>
            <a:off x="3596399" y="2667065"/>
            <a:ext cx="1947285" cy="1148092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Apply quantization to luminance channel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640123" y="4777719"/>
            <a:ext cx="270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Input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5802241" y="4777719"/>
            <a:ext cx="270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Result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75097" y="1102573"/>
            <a:ext cx="1828780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Credit for slide: H. </a:t>
            </a:r>
            <a:r>
              <a:rPr lang="en-US" sz="600" i="1" dirty="0" err="1" smtClean="0">
                <a:solidFill>
                  <a:schemeClr val="bg2"/>
                </a:solidFill>
              </a:rPr>
              <a:t>Winnemöller</a:t>
            </a:r>
            <a:endParaRPr lang="en-US" sz="600" i="1" dirty="0" smtClean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2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Color Quantization</a:t>
            </a:r>
            <a:br>
              <a:rPr lang="en-US" dirty="0" smtClean="0"/>
            </a:br>
            <a:r>
              <a:rPr lang="en-US" sz="1600" dirty="0" err="1" smtClean="0"/>
              <a:t>Winnemöller</a:t>
            </a:r>
            <a:r>
              <a:rPr lang="en-US" sz="1600" dirty="0" smtClean="0"/>
              <a:t> et al. (2006)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7" name="AutoShape 3"/>
          <p:cNvSpPr>
            <a:spLocks noChangeArrowheads="1"/>
          </p:cNvSpPr>
          <p:nvPr/>
        </p:nvSpPr>
        <p:spPr bwMode="auto">
          <a:xfrm>
            <a:off x="1554513" y="1760232"/>
            <a:ext cx="4800600" cy="3200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8C9CE"/>
              </a:gs>
              <a:gs pos="50000">
                <a:srgbClr val="D3EBED"/>
              </a:gs>
              <a:gs pos="100000">
                <a:srgbClr val="88C9CE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4"/>
          <p:cNvSpPr>
            <a:spLocks noChangeShapeType="1"/>
          </p:cNvSpPr>
          <p:nvPr/>
        </p:nvSpPr>
        <p:spPr bwMode="auto">
          <a:xfrm flipV="1">
            <a:off x="2172797" y="1912632"/>
            <a:ext cx="1587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2020397" y="4655832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6"/>
          <p:cNvSpPr>
            <a:spLocks noChangeShapeType="1"/>
          </p:cNvSpPr>
          <p:nvPr/>
        </p:nvSpPr>
        <p:spPr bwMode="auto">
          <a:xfrm>
            <a:off x="2020397" y="3970032"/>
            <a:ext cx="3886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7"/>
          <p:cNvSpPr>
            <a:spLocks noChangeShapeType="1"/>
          </p:cNvSpPr>
          <p:nvPr/>
        </p:nvSpPr>
        <p:spPr bwMode="auto">
          <a:xfrm>
            <a:off x="2020397" y="3284232"/>
            <a:ext cx="3886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8"/>
          <p:cNvSpPr>
            <a:spLocks noChangeShapeType="1"/>
          </p:cNvSpPr>
          <p:nvPr/>
        </p:nvSpPr>
        <p:spPr bwMode="auto">
          <a:xfrm>
            <a:off x="2020397" y="2598432"/>
            <a:ext cx="3886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1702897" y="4422469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6600"/>
                </a:solidFill>
                <a:latin typeface="Times New Roman" pitchFamily="18" charset="0"/>
              </a:rPr>
              <a:t>q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1715597" y="3741432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6600"/>
                </a:solidFill>
                <a:latin typeface="Times New Roman" pitchFamily="18" charset="0"/>
              </a:rPr>
              <a:t>q</a:t>
            </a:r>
            <a:r>
              <a:rPr lang="en-US" i="1" baseline="-25000" dirty="0">
                <a:solidFill>
                  <a:srgbClr val="0066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1702897" y="3055632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6600"/>
                </a:solidFill>
                <a:latin typeface="Times New Roman" pitchFamily="18" charset="0"/>
              </a:rPr>
              <a:t>q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1696547" y="2350782"/>
            <a:ext cx="38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6600"/>
                </a:solidFill>
                <a:latin typeface="Times New Roman" pitchFamily="18" charset="0"/>
              </a:rPr>
              <a:t>…</a:t>
            </a:r>
            <a:endParaRPr lang="en-US" i="1" baseline="-2500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67" name="Freeform 13"/>
          <p:cNvSpPr>
            <a:spLocks/>
          </p:cNvSpPr>
          <p:nvPr/>
        </p:nvSpPr>
        <p:spPr bwMode="auto">
          <a:xfrm>
            <a:off x="2172797" y="2222194"/>
            <a:ext cx="3505200" cy="2433638"/>
          </a:xfrm>
          <a:custGeom>
            <a:avLst/>
            <a:gdLst>
              <a:gd name="T0" fmla="*/ 0 w 1530"/>
              <a:gd name="T1" fmla="*/ 1533 h 1533"/>
              <a:gd name="T2" fmla="*/ 1530 w 1530"/>
              <a:gd name="T3" fmla="*/ 0 h 15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30" h="1533">
                <a:moveTo>
                  <a:pt x="0" y="1533"/>
                </a:moveTo>
                <a:lnTo>
                  <a:pt x="1530" y="0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Freeform 14"/>
          <p:cNvSpPr>
            <a:spLocks/>
          </p:cNvSpPr>
          <p:nvPr/>
        </p:nvSpPr>
        <p:spPr bwMode="auto">
          <a:xfrm>
            <a:off x="2174384" y="2203144"/>
            <a:ext cx="3413125" cy="2455863"/>
          </a:xfrm>
          <a:custGeom>
            <a:avLst/>
            <a:gdLst>
              <a:gd name="T0" fmla="*/ 0 w 2150"/>
              <a:gd name="T1" fmla="*/ 1547 h 1547"/>
              <a:gd name="T2" fmla="*/ 307 w 2150"/>
              <a:gd name="T3" fmla="*/ 1545 h 1547"/>
              <a:gd name="T4" fmla="*/ 307 w 2150"/>
              <a:gd name="T5" fmla="*/ 1113 h 1547"/>
              <a:gd name="T6" fmla="*/ 931 w 2150"/>
              <a:gd name="T7" fmla="*/ 1113 h 1547"/>
              <a:gd name="T8" fmla="*/ 931 w 2150"/>
              <a:gd name="T9" fmla="*/ 681 h 1547"/>
              <a:gd name="T10" fmla="*/ 1554 w 2150"/>
              <a:gd name="T11" fmla="*/ 681 h 1547"/>
              <a:gd name="T12" fmla="*/ 1554 w 2150"/>
              <a:gd name="T13" fmla="*/ 249 h 1547"/>
              <a:gd name="T14" fmla="*/ 2141 w 2150"/>
              <a:gd name="T15" fmla="*/ 252 h 1547"/>
              <a:gd name="T16" fmla="*/ 2150 w 2150"/>
              <a:gd name="T17" fmla="*/ 0 h 1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50" h="1547">
                <a:moveTo>
                  <a:pt x="0" y="1547"/>
                </a:moveTo>
                <a:lnTo>
                  <a:pt x="307" y="1545"/>
                </a:lnTo>
                <a:lnTo>
                  <a:pt x="307" y="1113"/>
                </a:lnTo>
                <a:lnTo>
                  <a:pt x="931" y="1113"/>
                </a:lnTo>
                <a:lnTo>
                  <a:pt x="931" y="681"/>
                </a:lnTo>
                <a:lnTo>
                  <a:pt x="1554" y="681"/>
                </a:lnTo>
                <a:lnTo>
                  <a:pt x="1554" y="249"/>
                </a:lnTo>
                <a:lnTo>
                  <a:pt x="2141" y="252"/>
                </a:lnTo>
                <a:lnTo>
                  <a:pt x="2150" y="0"/>
                </a:lnTo>
              </a:path>
            </a:pathLst>
          </a:custGeom>
          <a:noFill/>
          <a:ln w="28575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15"/>
          <p:cNvSpPr txBox="1">
            <a:spLocks noChangeArrowheads="1"/>
          </p:cNvSpPr>
          <p:nvPr/>
        </p:nvSpPr>
        <p:spPr bwMode="auto">
          <a:xfrm>
            <a:off x="4877897" y="4198632"/>
            <a:ext cx="153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itchFamily="18" charset="0"/>
              </a:rPr>
              <a:t>Luminance</a:t>
            </a: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2248997" y="1836432"/>
            <a:ext cx="684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</a:rPr>
              <a:t>Q(.)</a:t>
            </a:r>
          </a:p>
        </p:txBody>
      </p:sp>
      <p:grpSp>
        <p:nvGrpSpPr>
          <p:cNvPr id="71" name="Group 17"/>
          <p:cNvGrpSpPr>
            <a:grpSpLocks/>
          </p:cNvGrpSpPr>
          <p:nvPr/>
        </p:nvGrpSpPr>
        <p:grpSpPr bwMode="auto">
          <a:xfrm>
            <a:off x="5525597" y="3436632"/>
            <a:ext cx="415925" cy="366712"/>
            <a:chOff x="4534" y="3264"/>
            <a:chExt cx="262" cy="231"/>
          </a:xfrm>
        </p:grpSpPr>
        <p:sp>
          <p:nvSpPr>
            <p:cNvPr id="72" name="Text Box 18"/>
            <p:cNvSpPr txBox="1">
              <a:spLocks noChangeArrowheads="1"/>
            </p:cNvSpPr>
            <p:nvPr/>
          </p:nvSpPr>
          <p:spPr bwMode="auto">
            <a:xfrm>
              <a:off x="4608" y="3264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006600"/>
                  </a:solidFill>
                  <a:latin typeface="Times New Roman" pitchFamily="18" charset="0"/>
                </a:rPr>
                <a:t>q</a:t>
              </a:r>
              <a:endParaRPr lang="en-US" i="1" baseline="-25000">
                <a:solidFill>
                  <a:srgbClr val="006600"/>
                </a:solidFill>
                <a:latin typeface="Times New Roman" pitchFamily="18" charset="0"/>
              </a:endParaRPr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4534" y="3316"/>
              <a:ext cx="118" cy="116"/>
            </a:xfrm>
            <a:custGeom>
              <a:avLst/>
              <a:gdLst>
                <a:gd name="T0" fmla="*/ 0 w 144"/>
                <a:gd name="T1" fmla="*/ 144 h 144"/>
                <a:gd name="T2" fmla="*/ 84 w 144"/>
                <a:gd name="T3" fmla="*/ 0 h 144"/>
                <a:gd name="T4" fmla="*/ 144 w 144"/>
                <a:gd name="T5" fmla="*/ 144 h 144"/>
                <a:gd name="T6" fmla="*/ 0 w 144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144">
                  <a:moveTo>
                    <a:pt x="0" y="144"/>
                  </a:moveTo>
                  <a:lnTo>
                    <a:pt x="84" y="0"/>
                  </a:lnTo>
                  <a:lnTo>
                    <a:pt x="144" y="144"/>
                  </a:lnTo>
                  <a:lnTo>
                    <a:pt x="0" y="144"/>
                  </a:lnTo>
                  <a:close/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" name="Line 20"/>
          <p:cNvSpPr>
            <a:spLocks noChangeShapeType="1"/>
          </p:cNvSpPr>
          <p:nvPr/>
        </p:nvSpPr>
        <p:spPr bwMode="auto">
          <a:xfrm>
            <a:off x="5601797" y="3741432"/>
            <a:ext cx="1587" cy="2286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21"/>
          <p:cNvSpPr>
            <a:spLocks noChangeShapeType="1"/>
          </p:cNvSpPr>
          <p:nvPr/>
        </p:nvSpPr>
        <p:spPr bwMode="auto">
          <a:xfrm flipV="1">
            <a:off x="5601797" y="3284232"/>
            <a:ext cx="1587" cy="2286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" name="Group 22"/>
          <p:cNvGrpSpPr>
            <a:grpSpLocks/>
          </p:cNvGrpSpPr>
          <p:nvPr/>
        </p:nvGrpSpPr>
        <p:grpSpPr bwMode="auto">
          <a:xfrm>
            <a:off x="2182322" y="2207907"/>
            <a:ext cx="3417887" cy="2397125"/>
            <a:chOff x="1590" y="2298"/>
            <a:chExt cx="2153" cy="1510"/>
          </a:xfrm>
        </p:grpSpPr>
        <p:sp>
          <p:nvSpPr>
            <p:cNvPr id="77" name="Freeform 23"/>
            <p:cNvSpPr>
              <a:spLocks/>
            </p:cNvSpPr>
            <p:nvPr/>
          </p:nvSpPr>
          <p:spPr bwMode="auto">
            <a:xfrm>
              <a:off x="1590" y="3435"/>
              <a:ext cx="576" cy="373"/>
            </a:xfrm>
            <a:custGeom>
              <a:avLst/>
              <a:gdLst>
                <a:gd name="T0" fmla="*/ 0 w 399"/>
                <a:gd name="T1" fmla="*/ 372 h 373"/>
                <a:gd name="T2" fmla="*/ 183 w 399"/>
                <a:gd name="T3" fmla="*/ 324 h 373"/>
                <a:gd name="T4" fmla="*/ 222 w 399"/>
                <a:gd name="T5" fmla="*/ 75 h 373"/>
                <a:gd name="T6" fmla="*/ 297 w 399"/>
                <a:gd name="T7" fmla="*/ 12 h 373"/>
                <a:gd name="T8" fmla="*/ 399 w 39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" h="373">
                  <a:moveTo>
                    <a:pt x="0" y="372"/>
                  </a:moveTo>
                  <a:cubicBezTo>
                    <a:pt x="30" y="364"/>
                    <a:pt x="146" y="373"/>
                    <a:pt x="183" y="324"/>
                  </a:cubicBezTo>
                  <a:cubicBezTo>
                    <a:pt x="220" y="275"/>
                    <a:pt x="203" y="127"/>
                    <a:pt x="222" y="75"/>
                  </a:cubicBezTo>
                  <a:cubicBezTo>
                    <a:pt x="241" y="23"/>
                    <a:pt x="268" y="24"/>
                    <a:pt x="297" y="12"/>
                  </a:cubicBezTo>
                  <a:cubicBezTo>
                    <a:pt x="326" y="0"/>
                    <a:pt x="378" y="2"/>
                    <a:pt x="399" y="0"/>
                  </a:cubicBezTo>
                </a:path>
              </a:pathLst>
            </a:custGeom>
            <a:noFill/>
            <a:ln w="28575" cap="flat" cmpd="sng">
              <a:solidFill>
                <a:srgbClr val="F27C1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24"/>
            <p:cNvSpPr>
              <a:spLocks/>
            </p:cNvSpPr>
            <p:nvPr/>
          </p:nvSpPr>
          <p:spPr bwMode="auto">
            <a:xfrm>
              <a:off x="2215" y="2997"/>
              <a:ext cx="576" cy="373"/>
            </a:xfrm>
            <a:custGeom>
              <a:avLst/>
              <a:gdLst>
                <a:gd name="T0" fmla="*/ 0 w 399"/>
                <a:gd name="T1" fmla="*/ 372 h 373"/>
                <a:gd name="T2" fmla="*/ 183 w 399"/>
                <a:gd name="T3" fmla="*/ 324 h 373"/>
                <a:gd name="T4" fmla="*/ 222 w 399"/>
                <a:gd name="T5" fmla="*/ 75 h 373"/>
                <a:gd name="T6" fmla="*/ 297 w 399"/>
                <a:gd name="T7" fmla="*/ 12 h 373"/>
                <a:gd name="T8" fmla="*/ 399 w 39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" h="373">
                  <a:moveTo>
                    <a:pt x="0" y="372"/>
                  </a:moveTo>
                  <a:cubicBezTo>
                    <a:pt x="30" y="364"/>
                    <a:pt x="146" y="373"/>
                    <a:pt x="183" y="324"/>
                  </a:cubicBezTo>
                  <a:cubicBezTo>
                    <a:pt x="220" y="275"/>
                    <a:pt x="203" y="127"/>
                    <a:pt x="222" y="75"/>
                  </a:cubicBezTo>
                  <a:cubicBezTo>
                    <a:pt x="241" y="23"/>
                    <a:pt x="268" y="24"/>
                    <a:pt x="297" y="12"/>
                  </a:cubicBezTo>
                  <a:cubicBezTo>
                    <a:pt x="326" y="0"/>
                    <a:pt x="378" y="2"/>
                    <a:pt x="399" y="0"/>
                  </a:cubicBezTo>
                </a:path>
              </a:pathLst>
            </a:custGeom>
            <a:noFill/>
            <a:ln w="28575" cap="flat" cmpd="sng">
              <a:solidFill>
                <a:srgbClr val="F27C1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Freeform 25"/>
            <p:cNvSpPr>
              <a:spLocks/>
            </p:cNvSpPr>
            <p:nvPr/>
          </p:nvSpPr>
          <p:spPr bwMode="auto">
            <a:xfrm>
              <a:off x="2836" y="2577"/>
              <a:ext cx="576" cy="373"/>
            </a:xfrm>
            <a:custGeom>
              <a:avLst/>
              <a:gdLst>
                <a:gd name="T0" fmla="*/ 0 w 399"/>
                <a:gd name="T1" fmla="*/ 372 h 373"/>
                <a:gd name="T2" fmla="*/ 183 w 399"/>
                <a:gd name="T3" fmla="*/ 324 h 373"/>
                <a:gd name="T4" fmla="*/ 222 w 399"/>
                <a:gd name="T5" fmla="*/ 75 h 373"/>
                <a:gd name="T6" fmla="*/ 297 w 399"/>
                <a:gd name="T7" fmla="*/ 12 h 373"/>
                <a:gd name="T8" fmla="*/ 399 w 39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" h="373">
                  <a:moveTo>
                    <a:pt x="0" y="372"/>
                  </a:moveTo>
                  <a:cubicBezTo>
                    <a:pt x="30" y="364"/>
                    <a:pt x="146" y="373"/>
                    <a:pt x="183" y="324"/>
                  </a:cubicBezTo>
                  <a:cubicBezTo>
                    <a:pt x="220" y="275"/>
                    <a:pt x="203" y="127"/>
                    <a:pt x="222" y="75"/>
                  </a:cubicBezTo>
                  <a:cubicBezTo>
                    <a:pt x="241" y="23"/>
                    <a:pt x="268" y="24"/>
                    <a:pt x="297" y="12"/>
                  </a:cubicBezTo>
                  <a:cubicBezTo>
                    <a:pt x="326" y="0"/>
                    <a:pt x="378" y="2"/>
                    <a:pt x="399" y="0"/>
                  </a:cubicBezTo>
                </a:path>
              </a:pathLst>
            </a:custGeom>
            <a:noFill/>
            <a:ln w="28575" cap="flat" cmpd="sng">
              <a:solidFill>
                <a:srgbClr val="F27C1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26"/>
            <p:cNvSpPr>
              <a:spLocks/>
            </p:cNvSpPr>
            <p:nvPr/>
          </p:nvSpPr>
          <p:spPr bwMode="auto">
            <a:xfrm>
              <a:off x="3428" y="2298"/>
              <a:ext cx="315" cy="228"/>
            </a:xfrm>
            <a:custGeom>
              <a:avLst/>
              <a:gdLst>
                <a:gd name="T0" fmla="*/ 0 w 218"/>
                <a:gd name="T1" fmla="*/ 228 h 228"/>
                <a:gd name="T2" fmla="*/ 183 w 218"/>
                <a:gd name="T3" fmla="*/ 180 h 228"/>
                <a:gd name="T4" fmla="*/ 210 w 218"/>
                <a:gd name="T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" h="228">
                  <a:moveTo>
                    <a:pt x="0" y="228"/>
                  </a:moveTo>
                  <a:cubicBezTo>
                    <a:pt x="30" y="220"/>
                    <a:pt x="148" y="218"/>
                    <a:pt x="183" y="180"/>
                  </a:cubicBezTo>
                  <a:cubicBezTo>
                    <a:pt x="218" y="142"/>
                    <a:pt x="205" y="37"/>
                    <a:pt x="210" y="0"/>
                  </a:cubicBezTo>
                </a:path>
              </a:pathLst>
            </a:custGeom>
            <a:noFill/>
            <a:ln w="28575" cap="flat" cmpd="sng">
              <a:solidFill>
                <a:srgbClr val="F27C1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8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" name="AutoShape 27"/>
          <p:cNvSpPr>
            <a:spLocks noChangeArrowheads="1"/>
          </p:cNvSpPr>
          <p:nvPr/>
        </p:nvSpPr>
        <p:spPr bwMode="auto">
          <a:xfrm>
            <a:off x="365806" y="1134680"/>
            <a:ext cx="2371435" cy="44267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Luminance Mapping</a:t>
            </a:r>
          </a:p>
        </p:txBody>
      </p:sp>
      <p:grpSp>
        <p:nvGrpSpPr>
          <p:cNvPr id="82" name="Group 28"/>
          <p:cNvGrpSpPr>
            <a:grpSpLocks/>
          </p:cNvGrpSpPr>
          <p:nvPr/>
        </p:nvGrpSpPr>
        <p:grpSpPr bwMode="auto">
          <a:xfrm>
            <a:off x="526450" y="2281928"/>
            <a:ext cx="846138" cy="1981200"/>
            <a:chOff x="616" y="1728"/>
            <a:chExt cx="533" cy="1248"/>
          </a:xfrm>
        </p:grpSpPr>
        <p:sp>
          <p:nvSpPr>
            <p:cNvPr id="83" name="AutoShape 29"/>
            <p:cNvSpPr>
              <a:spLocks noChangeArrowheads="1"/>
            </p:cNvSpPr>
            <p:nvPr/>
          </p:nvSpPr>
          <p:spPr bwMode="auto">
            <a:xfrm>
              <a:off x="616" y="2208"/>
              <a:ext cx="533" cy="279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000" b="1" i="1" dirty="0">
                  <a:solidFill>
                    <a:schemeClr val="tx1"/>
                  </a:solidFill>
                </a:rPr>
                <a:t>q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smtClean="0">
                  <a:solidFill>
                    <a:schemeClr val="tx1"/>
                  </a:solidFill>
                </a:rPr>
                <a:t>bins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84" name="Line 30"/>
            <p:cNvSpPr>
              <a:spLocks noChangeShapeType="1"/>
            </p:cNvSpPr>
            <p:nvPr/>
          </p:nvSpPr>
          <p:spPr bwMode="auto">
            <a:xfrm flipV="1">
              <a:off x="912" y="1728"/>
              <a:ext cx="0" cy="43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31"/>
            <p:cNvSpPr>
              <a:spLocks noChangeShapeType="1"/>
            </p:cNvSpPr>
            <p:nvPr/>
          </p:nvSpPr>
          <p:spPr bwMode="auto">
            <a:xfrm flipV="1">
              <a:off x="912" y="2544"/>
              <a:ext cx="0" cy="43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" name="AutoShape 32"/>
          <p:cNvSpPr>
            <a:spLocks noChangeArrowheads="1"/>
          </p:cNvSpPr>
          <p:nvPr/>
        </p:nvSpPr>
        <p:spPr bwMode="auto">
          <a:xfrm>
            <a:off x="6766536" y="1449077"/>
            <a:ext cx="1828780" cy="783193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/>
                </a:solidFill>
              </a:rPr>
              <a:t>tanh</a:t>
            </a:r>
            <a:endParaRPr lang="en-US" sz="2000" b="1" i="1" dirty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per bin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87" name="Group 33"/>
          <p:cNvGrpSpPr>
            <a:grpSpLocks/>
          </p:cNvGrpSpPr>
          <p:nvPr/>
        </p:nvGrpSpPr>
        <p:grpSpPr bwMode="auto">
          <a:xfrm>
            <a:off x="6766536" y="2369812"/>
            <a:ext cx="1828800" cy="1219200"/>
            <a:chOff x="1584" y="3072"/>
            <a:chExt cx="1152" cy="768"/>
          </a:xfrm>
        </p:grpSpPr>
        <p:grpSp>
          <p:nvGrpSpPr>
            <p:cNvPr id="88" name="Group 34"/>
            <p:cNvGrpSpPr>
              <a:grpSpLocks/>
            </p:cNvGrpSpPr>
            <p:nvPr/>
          </p:nvGrpSpPr>
          <p:grpSpPr bwMode="auto">
            <a:xfrm>
              <a:off x="1584" y="3072"/>
              <a:ext cx="1152" cy="768"/>
              <a:chOff x="1728" y="3168"/>
              <a:chExt cx="1152" cy="768"/>
            </a:xfrm>
          </p:grpSpPr>
          <p:sp>
            <p:nvSpPr>
              <p:cNvPr id="90" name="AutoShape 35"/>
              <p:cNvSpPr>
                <a:spLocks noChangeArrowheads="1"/>
              </p:cNvSpPr>
              <p:nvPr/>
            </p:nvSpPr>
            <p:spPr bwMode="auto">
              <a:xfrm>
                <a:off x="1728" y="3168"/>
                <a:ext cx="1152" cy="768"/>
              </a:xfrm>
              <a:prstGeom prst="roundRect">
                <a:avLst>
                  <a:gd name="adj" fmla="val 16667"/>
                </a:avLst>
              </a:prstGeom>
              <a:solidFill>
                <a:srgbClr val="CFFDCF"/>
              </a:solidFill>
              <a:ln w="12700" algn="ctr">
                <a:solidFill>
                  <a:srgbClr val="59C04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36"/>
              <p:cNvSpPr>
                <a:spLocks noChangeShapeType="1"/>
              </p:cNvSpPr>
              <p:nvPr/>
            </p:nvSpPr>
            <p:spPr bwMode="auto">
              <a:xfrm>
                <a:off x="2332" y="3168"/>
                <a:ext cx="0" cy="768"/>
              </a:xfrm>
              <a:prstGeom prst="line">
                <a:avLst/>
              </a:prstGeom>
              <a:noFill/>
              <a:ln w="19050">
                <a:solidFill>
                  <a:srgbClr val="59C0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37"/>
              <p:cNvSpPr>
                <a:spLocks noChangeShapeType="1"/>
              </p:cNvSpPr>
              <p:nvPr/>
            </p:nvSpPr>
            <p:spPr bwMode="auto">
              <a:xfrm>
                <a:off x="1728" y="3552"/>
                <a:ext cx="1152" cy="0"/>
              </a:xfrm>
              <a:prstGeom prst="line">
                <a:avLst/>
              </a:prstGeom>
              <a:noFill/>
              <a:ln w="19050">
                <a:solidFill>
                  <a:srgbClr val="59C0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38"/>
              <p:cNvSpPr>
                <a:spLocks/>
              </p:cNvSpPr>
              <p:nvPr/>
            </p:nvSpPr>
            <p:spPr bwMode="auto">
              <a:xfrm>
                <a:off x="1776" y="3206"/>
                <a:ext cx="1027" cy="696"/>
              </a:xfrm>
              <a:custGeom>
                <a:avLst/>
                <a:gdLst>
                  <a:gd name="T0" fmla="*/ 0 w 1027"/>
                  <a:gd name="T1" fmla="*/ 692 h 696"/>
                  <a:gd name="T2" fmla="*/ 158 w 1027"/>
                  <a:gd name="T3" fmla="*/ 696 h 696"/>
                  <a:gd name="T4" fmla="*/ 506 w 1027"/>
                  <a:gd name="T5" fmla="*/ 594 h 696"/>
                  <a:gd name="T6" fmla="*/ 596 w 1027"/>
                  <a:gd name="T7" fmla="*/ 78 h 696"/>
                  <a:gd name="T8" fmla="*/ 907 w 1027"/>
                  <a:gd name="T9" fmla="*/ 0 h 696"/>
                  <a:gd name="T10" fmla="*/ 1027 w 1027"/>
                  <a:gd name="T11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7" h="696">
                    <a:moveTo>
                      <a:pt x="0" y="692"/>
                    </a:moveTo>
                    <a:lnTo>
                      <a:pt x="158" y="696"/>
                    </a:lnTo>
                    <a:cubicBezTo>
                      <a:pt x="249" y="691"/>
                      <a:pt x="467" y="679"/>
                      <a:pt x="506" y="594"/>
                    </a:cubicBezTo>
                    <a:cubicBezTo>
                      <a:pt x="545" y="509"/>
                      <a:pt x="557" y="147"/>
                      <a:pt x="596" y="78"/>
                    </a:cubicBezTo>
                    <a:cubicBezTo>
                      <a:pt x="635" y="9"/>
                      <a:pt x="835" y="4"/>
                      <a:pt x="907" y="0"/>
                    </a:cubicBezTo>
                    <a:lnTo>
                      <a:pt x="1027" y="0"/>
                    </a:lnTo>
                  </a:path>
                </a:pathLst>
              </a:custGeom>
              <a:noFill/>
              <a:ln w="28575" cap="flat" cmpd="sng">
                <a:solidFill>
                  <a:srgbClr val="F27C1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Line 39"/>
              <p:cNvSpPr>
                <a:spLocks noChangeShapeType="1"/>
              </p:cNvSpPr>
              <p:nvPr/>
            </p:nvSpPr>
            <p:spPr bwMode="auto">
              <a:xfrm>
                <a:off x="2640" y="3168"/>
                <a:ext cx="0" cy="768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Line 40"/>
              <p:cNvSpPr>
                <a:spLocks noChangeShapeType="1"/>
              </p:cNvSpPr>
              <p:nvPr/>
            </p:nvSpPr>
            <p:spPr bwMode="auto">
              <a:xfrm>
                <a:off x="2016" y="3168"/>
                <a:ext cx="0" cy="768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41"/>
              <p:cNvSpPr>
                <a:spLocks noChangeShapeType="1"/>
              </p:cNvSpPr>
              <p:nvPr/>
            </p:nvSpPr>
            <p:spPr bwMode="auto">
              <a:xfrm>
                <a:off x="1728" y="3360"/>
                <a:ext cx="1152" cy="0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Line 42"/>
              <p:cNvSpPr>
                <a:spLocks noChangeShapeType="1"/>
              </p:cNvSpPr>
              <p:nvPr/>
            </p:nvSpPr>
            <p:spPr bwMode="auto">
              <a:xfrm>
                <a:off x="1728" y="3744"/>
                <a:ext cx="1152" cy="0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9" name="AutoShape 43"/>
            <p:cNvSpPr>
              <a:spLocks noChangeArrowheads="1"/>
            </p:cNvSpPr>
            <p:nvPr/>
          </p:nvSpPr>
          <p:spPr bwMode="auto">
            <a:xfrm>
              <a:off x="1680" y="3168"/>
              <a:ext cx="387" cy="208"/>
            </a:xfrm>
            <a:prstGeom prst="roundRect">
              <a:avLst>
                <a:gd name="adj" fmla="val 16667"/>
              </a:avLst>
            </a:prstGeom>
            <a:solidFill>
              <a:srgbClr val="006600">
                <a:alpha val="82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Hard</a:t>
              </a:r>
            </a:p>
          </p:txBody>
        </p:sp>
      </p:grpSp>
      <p:grpSp>
        <p:nvGrpSpPr>
          <p:cNvPr id="98" name="Group 44"/>
          <p:cNvGrpSpPr>
            <a:grpSpLocks/>
          </p:cNvGrpSpPr>
          <p:nvPr/>
        </p:nvGrpSpPr>
        <p:grpSpPr bwMode="auto">
          <a:xfrm>
            <a:off x="6766516" y="3701365"/>
            <a:ext cx="1828800" cy="1219200"/>
            <a:chOff x="2928" y="3072"/>
            <a:chExt cx="1152" cy="768"/>
          </a:xfrm>
        </p:grpSpPr>
        <p:grpSp>
          <p:nvGrpSpPr>
            <p:cNvPr id="99" name="Group 45"/>
            <p:cNvGrpSpPr>
              <a:grpSpLocks/>
            </p:cNvGrpSpPr>
            <p:nvPr/>
          </p:nvGrpSpPr>
          <p:grpSpPr bwMode="auto">
            <a:xfrm>
              <a:off x="2928" y="3072"/>
              <a:ext cx="1152" cy="768"/>
              <a:chOff x="3072" y="3168"/>
              <a:chExt cx="1152" cy="768"/>
            </a:xfrm>
          </p:grpSpPr>
          <p:sp>
            <p:nvSpPr>
              <p:cNvPr id="101" name="AutoShape 46"/>
              <p:cNvSpPr>
                <a:spLocks noChangeArrowheads="1"/>
              </p:cNvSpPr>
              <p:nvPr/>
            </p:nvSpPr>
            <p:spPr bwMode="auto">
              <a:xfrm>
                <a:off x="3072" y="3168"/>
                <a:ext cx="1152" cy="768"/>
              </a:xfrm>
              <a:prstGeom prst="roundRect">
                <a:avLst>
                  <a:gd name="adj" fmla="val 16667"/>
                </a:avLst>
              </a:prstGeom>
              <a:solidFill>
                <a:srgbClr val="CFFDCF"/>
              </a:solidFill>
              <a:ln w="12700" algn="ctr">
                <a:solidFill>
                  <a:srgbClr val="59C04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Line 47"/>
              <p:cNvSpPr>
                <a:spLocks noChangeShapeType="1"/>
              </p:cNvSpPr>
              <p:nvPr/>
            </p:nvSpPr>
            <p:spPr bwMode="auto">
              <a:xfrm>
                <a:off x="3676" y="3168"/>
                <a:ext cx="0" cy="768"/>
              </a:xfrm>
              <a:prstGeom prst="line">
                <a:avLst/>
              </a:prstGeom>
              <a:noFill/>
              <a:ln w="19050">
                <a:solidFill>
                  <a:srgbClr val="59C0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Line 48"/>
              <p:cNvSpPr>
                <a:spLocks noChangeShapeType="1"/>
              </p:cNvSpPr>
              <p:nvPr/>
            </p:nvSpPr>
            <p:spPr bwMode="auto">
              <a:xfrm>
                <a:off x="3072" y="3552"/>
                <a:ext cx="1152" cy="0"/>
              </a:xfrm>
              <a:prstGeom prst="line">
                <a:avLst/>
              </a:prstGeom>
              <a:noFill/>
              <a:ln w="19050">
                <a:solidFill>
                  <a:srgbClr val="59C0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Freeform 49"/>
              <p:cNvSpPr>
                <a:spLocks/>
              </p:cNvSpPr>
              <p:nvPr/>
            </p:nvSpPr>
            <p:spPr bwMode="auto">
              <a:xfrm>
                <a:off x="3120" y="3187"/>
                <a:ext cx="1056" cy="720"/>
              </a:xfrm>
              <a:custGeom>
                <a:avLst/>
                <a:gdLst>
                  <a:gd name="T0" fmla="*/ 0 w 1056"/>
                  <a:gd name="T1" fmla="*/ 711 h 720"/>
                  <a:gd name="T2" fmla="*/ 336 w 1056"/>
                  <a:gd name="T3" fmla="*/ 629 h 720"/>
                  <a:gd name="T4" fmla="*/ 773 w 1056"/>
                  <a:gd name="T5" fmla="*/ 96 h 720"/>
                  <a:gd name="T6" fmla="*/ 1056 w 1056"/>
                  <a:gd name="T7" fmla="*/ 29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6" h="720">
                    <a:moveTo>
                      <a:pt x="0" y="711"/>
                    </a:moveTo>
                    <a:cubicBezTo>
                      <a:pt x="56" y="697"/>
                      <a:pt x="245" y="720"/>
                      <a:pt x="336" y="629"/>
                    </a:cubicBezTo>
                    <a:cubicBezTo>
                      <a:pt x="427" y="538"/>
                      <a:pt x="677" y="192"/>
                      <a:pt x="773" y="96"/>
                    </a:cubicBezTo>
                    <a:cubicBezTo>
                      <a:pt x="869" y="0"/>
                      <a:pt x="997" y="43"/>
                      <a:pt x="1056" y="29"/>
                    </a:cubicBezTo>
                  </a:path>
                </a:pathLst>
              </a:custGeom>
              <a:noFill/>
              <a:ln w="28575" cap="flat" cmpd="sng">
                <a:solidFill>
                  <a:srgbClr val="F27C1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0808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Line 5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0" cy="768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Line 51"/>
              <p:cNvSpPr>
                <a:spLocks noChangeShapeType="1"/>
              </p:cNvSpPr>
              <p:nvPr/>
            </p:nvSpPr>
            <p:spPr bwMode="auto">
              <a:xfrm>
                <a:off x="3360" y="3168"/>
                <a:ext cx="0" cy="768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Line 52"/>
              <p:cNvSpPr>
                <a:spLocks noChangeShapeType="1"/>
              </p:cNvSpPr>
              <p:nvPr/>
            </p:nvSpPr>
            <p:spPr bwMode="auto">
              <a:xfrm>
                <a:off x="3072" y="3360"/>
                <a:ext cx="1152" cy="0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Line 53"/>
              <p:cNvSpPr>
                <a:spLocks noChangeShapeType="1"/>
              </p:cNvSpPr>
              <p:nvPr/>
            </p:nvSpPr>
            <p:spPr bwMode="auto">
              <a:xfrm>
                <a:off x="3072" y="3744"/>
                <a:ext cx="1152" cy="0"/>
              </a:xfrm>
              <a:prstGeom prst="line">
                <a:avLst/>
              </a:prstGeom>
              <a:noFill/>
              <a:ln w="6350">
                <a:solidFill>
                  <a:srgbClr val="59C04E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0" name="AutoShape 54"/>
            <p:cNvSpPr>
              <a:spLocks noChangeArrowheads="1"/>
            </p:cNvSpPr>
            <p:nvPr/>
          </p:nvSpPr>
          <p:spPr bwMode="auto">
            <a:xfrm>
              <a:off x="3044" y="3168"/>
              <a:ext cx="349" cy="208"/>
            </a:xfrm>
            <a:prstGeom prst="roundRect">
              <a:avLst>
                <a:gd name="adj" fmla="val 16667"/>
              </a:avLst>
            </a:prstGeom>
            <a:solidFill>
              <a:srgbClr val="006600">
                <a:alpha val="82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Soft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766536" y="4960597"/>
            <a:ext cx="1828780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Credit for slide: H. </a:t>
            </a:r>
            <a:r>
              <a:rPr lang="en-US" sz="600" i="1" dirty="0" err="1" smtClean="0">
                <a:solidFill>
                  <a:schemeClr val="bg2"/>
                </a:solidFill>
              </a:rPr>
              <a:t>Winnemöller</a:t>
            </a:r>
            <a:endParaRPr lang="en-US" sz="600" i="1" dirty="0" smtClean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8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8" grpId="1" animBg="1"/>
      <p:bldP spid="8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Color Quantization</a:t>
            </a:r>
            <a:br>
              <a:rPr lang="en-US" dirty="0" smtClean="0"/>
            </a:br>
            <a:r>
              <a:rPr lang="en-US" sz="1600" dirty="0" err="1" smtClean="0"/>
              <a:t>Winnemöller</a:t>
            </a:r>
            <a:r>
              <a:rPr lang="en-US" sz="1600" dirty="0" smtClean="0"/>
              <a:t> et al. (2006)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5" name="Picture 3" descr="bottles_bil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2" y="1393456"/>
            <a:ext cx="2394388" cy="31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ottles_tooned_q_8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6" t="31372" r="653" b="37256"/>
          <a:stretch>
            <a:fillRect/>
          </a:stretch>
        </p:blipFill>
        <p:spPr bwMode="auto">
          <a:xfrm>
            <a:off x="5873556" y="1393456"/>
            <a:ext cx="2800842" cy="320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bottles_tooned_q_8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6" t="31372" r="653" b="37256"/>
          <a:stretch>
            <a:fillRect/>
          </a:stretch>
        </p:blipFill>
        <p:spPr bwMode="auto">
          <a:xfrm>
            <a:off x="2927867" y="1393456"/>
            <a:ext cx="2800843" cy="320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34639" y="2386683"/>
            <a:ext cx="851338" cy="993227"/>
          </a:xfrm>
          <a:prstGeom prst="rect">
            <a:avLst/>
          </a:prstGeom>
          <a:noFill/>
          <a:ln w="19050" algn="ctr">
            <a:solidFill>
              <a:srgbClr val="FFFF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458352" y="4594841"/>
            <a:ext cx="2394388" cy="374571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Abstracted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927867" y="4594841"/>
            <a:ext cx="2800843" cy="64698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Sharp Quantization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i="1" dirty="0" err="1">
                <a:solidFill>
                  <a:schemeClr val="tx1"/>
                </a:solidFill>
              </a:rPr>
              <a:t>Toon</a:t>
            </a:r>
            <a:r>
              <a:rPr lang="en-US" sz="1600" dirty="0">
                <a:solidFill>
                  <a:schemeClr val="tx1"/>
                </a:solidFill>
              </a:rPr>
              <a:t>-like)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873556" y="4594841"/>
            <a:ext cx="2800842" cy="64698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Smooth Quantization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i="1" dirty="0">
                <a:solidFill>
                  <a:schemeClr val="tx1"/>
                </a:solidFill>
              </a:rPr>
              <a:t>Paint</a:t>
            </a:r>
            <a:r>
              <a:rPr lang="en-US" sz="1600" dirty="0">
                <a:solidFill>
                  <a:schemeClr val="tx1"/>
                </a:solidFill>
              </a:rPr>
              <a:t>-like)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73556" y="1210578"/>
            <a:ext cx="2800842" cy="1828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</a:t>
            </a:r>
            <a:r>
              <a:rPr lang="en-US" sz="600" i="1" dirty="0" err="1" smtClean="0">
                <a:solidFill>
                  <a:schemeClr val="bg2"/>
                </a:solidFill>
              </a:rPr>
              <a:t>Winnemöller</a:t>
            </a:r>
            <a:r>
              <a:rPr lang="en-US" sz="600" i="1" dirty="0" smtClean="0">
                <a:solidFill>
                  <a:schemeClr val="bg2"/>
                </a:solidFill>
              </a:rPr>
              <a:t> et al. (2006)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Kuwahara Filter:</a:t>
            </a:r>
          </a:p>
          <a:p>
            <a:r>
              <a:rPr lang="en-US" dirty="0" smtClean="0"/>
              <a:t>Classical Kuwahara Filter</a:t>
            </a:r>
          </a:p>
          <a:p>
            <a:r>
              <a:rPr lang="en-US" dirty="0"/>
              <a:t>Kuwahara Filter </a:t>
            </a:r>
            <a:r>
              <a:rPr lang="en-US" dirty="0" smtClean="0"/>
              <a:t>with Weighting Functions</a:t>
            </a:r>
          </a:p>
          <a:p>
            <a:r>
              <a:rPr lang="en-US" dirty="0" smtClean="0"/>
              <a:t>Generalized Kuwahara Filter</a:t>
            </a:r>
            <a:endParaRPr lang="en-US" dirty="0"/>
          </a:p>
          <a:p>
            <a:r>
              <a:rPr lang="en-US" dirty="0" smtClean="0"/>
              <a:t>Anisotropic Kuwahara Filter</a:t>
            </a:r>
          </a:p>
          <a:p>
            <a:pPr lvl="1"/>
            <a:r>
              <a:rPr lang="en-US" dirty="0" smtClean="0"/>
              <a:t>Convolution-based Weighting Functions</a:t>
            </a:r>
          </a:p>
          <a:p>
            <a:pPr lvl="1"/>
            <a:r>
              <a:rPr lang="en-US" dirty="0" smtClean="0"/>
              <a:t>Polynomial Weighting Functions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406134"/>
                <a:ext cx="8229600" cy="164590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×[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𝑟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406134"/>
                <a:ext cx="8229600" cy="164590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026" name="Picture 2" descr="C:\Users\jkyprian\Desktop\images\tpcg2010\kuwahara_w0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9" y="1409044"/>
            <a:ext cx="1905651" cy="19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kyprian\Desktop\images\tpcg2010\kuwahara_w1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09" y="1409044"/>
            <a:ext cx="1905651" cy="19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kyprian\Desktop\images\tpcg2010\kuwahara_w2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39" y="1409044"/>
            <a:ext cx="1905651" cy="19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kyprian\Desktop\images\tpcg2010\kuwahara_w3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69" y="1409044"/>
            <a:ext cx="1905651" cy="19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For every </a:t>
                </a:r>
                <a:r>
                  <a:rPr lang="en-US" dirty="0" err="1" smtClean="0"/>
                  <a:t>subregion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calculate the mean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and the variance: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The output of the Kuwahara filter is then defined as the mean of a </a:t>
                </a:r>
                <a:r>
                  <a:rPr lang="en-US" dirty="0" err="1" smtClean="0"/>
                  <a:t>subregion</a:t>
                </a:r>
                <a:r>
                  <a:rPr lang="en-US" dirty="0" smtClean="0"/>
                  <a:t> with minimum variance: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≔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   </m:t>
                      </m:r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=0,  …, 3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7" name="Line Callout 1 (No Border) 6"/>
          <p:cNvSpPr/>
          <p:nvPr/>
        </p:nvSpPr>
        <p:spPr>
          <a:xfrm flipH="1">
            <a:off x="1371635" y="1851671"/>
            <a:ext cx="1645920" cy="1371600"/>
          </a:xfrm>
          <a:prstGeom prst="callout1">
            <a:avLst>
              <a:gd name="adj1" fmla="val 50768"/>
              <a:gd name="adj2" fmla="val -2178"/>
              <a:gd name="adj3" fmla="val 79923"/>
              <a:gd name="adj4" fmla="val -739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Region with </a:t>
            </a:r>
            <a:r>
              <a:rPr lang="en-US" sz="1400" b="1" dirty="0" smtClean="0"/>
              <a:t>small variance</a:t>
            </a:r>
            <a:r>
              <a:rPr lang="en-US" sz="1400" dirty="0" smtClean="0"/>
              <a:t>. All pixels of this region are similar.</a:t>
            </a:r>
          </a:p>
        </p:txBody>
      </p:sp>
      <p:sp>
        <p:nvSpPr>
          <p:cNvPr id="29" name="Line Callout 1 (No Border) 28"/>
          <p:cNvSpPr/>
          <p:nvPr/>
        </p:nvSpPr>
        <p:spPr>
          <a:xfrm>
            <a:off x="6035039" y="3406134"/>
            <a:ext cx="1645887" cy="1371585"/>
          </a:xfrm>
          <a:prstGeom prst="callout1">
            <a:avLst>
              <a:gd name="adj1" fmla="val 50768"/>
              <a:gd name="adj2" fmla="val -2178"/>
              <a:gd name="adj3" fmla="val -28141"/>
              <a:gd name="adj4" fmla="val -590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Regions with </a:t>
            </a:r>
            <a:r>
              <a:rPr lang="en-US" sz="1400" b="1" dirty="0" smtClean="0"/>
              <a:t>high variance</a:t>
            </a:r>
            <a:r>
              <a:rPr lang="en-US" sz="1400" dirty="0" smtClean="0"/>
              <a:t>. They all contain pixels from both color regions.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120634" y="3680451"/>
            <a:ext cx="878683" cy="415297"/>
          </a:xfrm>
          <a:prstGeom prst="lin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449608" y="3888099"/>
            <a:ext cx="1554464" cy="209553"/>
          </a:xfrm>
          <a:prstGeom prst="lin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40" name="Line Callout 1 (No Border) 39"/>
          <p:cNvSpPr/>
          <p:nvPr/>
        </p:nvSpPr>
        <p:spPr>
          <a:xfrm flipH="1">
            <a:off x="1463074" y="3589012"/>
            <a:ext cx="1554461" cy="1097268"/>
          </a:xfrm>
          <a:prstGeom prst="callout1">
            <a:avLst>
              <a:gd name="adj1" fmla="val 50768"/>
              <a:gd name="adj2" fmla="val -2178"/>
              <a:gd name="adj3" fmla="val -39126"/>
              <a:gd name="adj4" fmla="val -6173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is the mean of the region with minimum variance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45952" y="1390900"/>
            <a:ext cx="58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Kuwahara filter for a corner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7" name="Line Callout 1 (No Border) 6"/>
          <p:cNvSpPr/>
          <p:nvPr/>
        </p:nvSpPr>
        <p:spPr>
          <a:xfrm flipH="1">
            <a:off x="1371635" y="1851671"/>
            <a:ext cx="1645920" cy="1371600"/>
          </a:xfrm>
          <a:prstGeom prst="callout1">
            <a:avLst>
              <a:gd name="adj1" fmla="val 50768"/>
              <a:gd name="adj2" fmla="val -2178"/>
              <a:gd name="adj3" fmla="val 79923"/>
              <a:gd name="adj4" fmla="val -739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Region with </a:t>
            </a:r>
            <a:r>
              <a:rPr lang="en-US" sz="1400" b="1" dirty="0" smtClean="0"/>
              <a:t>small variance</a:t>
            </a:r>
            <a:r>
              <a:rPr lang="en-US" sz="1400" dirty="0" smtClean="0"/>
              <a:t>. All pixels of the region lie on the same side of the edge.</a:t>
            </a:r>
          </a:p>
        </p:txBody>
      </p:sp>
      <p:sp>
        <p:nvSpPr>
          <p:cNvPr id="29" name="Line Callout 1 (No Border) 28"/>
          <p:cNvSpPr/>
          <p:nvPr/>
        </p:nvSpPr>
        <p:spPr>
          <a:xfrm>
            <a:off x="6035039" y="3406134"/>
            <a:ext cx="1645887" cy="1371585"/>
          </a:xfrm>
          <a:prstGeom prst="callout1">
            <a:avLst>
              <a:gd name="adj1" fmla="val 50768"/>
              <a:gd name="adj2" fmla="val -2178"/>
              <a:gd name="adj3" fmla="val -28141"/>
              <a:gd name="adj4" fmla="val -590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Regions with </a:t>
            </a:r>
            <a:r>
              <a:rPr lang="en-US" sz="1400" b="1" dirty="0" smtClean="0"/>
              <a:t>high variance</a:t>
            </a:r>
            <a:r>
              <a:rPr lang="en-US" sz="1400" dirty="0" smtClean="0"/>
              <a:t>. They all contain pixels from both sides of the edge.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120634" y="3680451"/>
            <a:ext cx="878683" cy="415297"/>
          </a:xfrm>
          <a:prstGeom prst="lin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449608" y="3888099"/>
            <a:ext cx="1554464" cy="209553"/>
          </a:xfrm>
          <a:prstGeom prst="lin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40" name="Line Callout 1 (No Border) 39"/>
          <p:cNvSpPr/>
          <p:nvPr/>
        </p:nvSpPr>
        <p:spPr>
          <a:xfrm flipH="1">
            <a:off x="1463074" y="3589012"/>
            <a:ext cx="1554461" cy="1097268"/>
          </a:xfrm>
          <a:prstGeom prst="callout1">
            <a:avLst>
              <a:gd name="adj1" fmla="val 50768"/>
              <a:gd name="adj2" fmla="val -2178"/>
              <a:gd name="adj3" fmla="val -39126"/>
              <a:gd name="adj4" fmla="val -6173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is the mean of the region with minimum variance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45952" y="1390900"/>
            <a:ext cx="58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Kuwahara filter for an edge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Line </a:t>
            </a:r>
            <a:r>
              <a:rPr lang="en-US" dirty="0" smtClean="0"/>
              <a:t>Drawings</a:t>
            </a:r>
            <a:br>
              <a:rPr lang="en-US" dirty="0" smtClean="0"/>
            </a:br>
            <a:r>
              <a:rPr lang="en-US" sz="1600" dirty="0" smtClean="0"/>
              <a:t>Kang et al. (2007)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82988"/>
          </a:xfrm>
        </p:spPr>
        <p:txBody>
          <a:bodyPr>
            <a:normAutofit/>
          </a:bodyPr>
          <a:lstStyle/>
          <a:p>
            <a:r>
              <a:rPr lang="en-US" b="1" dirty="0" smtClean="0"/>
              <a:t>Edges:</a:t>
            </a:r>
            <a:r>
              <a:rPr lang="en-US" dirty="0" smtClean="0"/>
              <a:t> 1D difference of Gaussians directed by flow field + flow-guided smoothing and </a:t>
            </a:r>
            <a:r>
              <a:rPr lang="en-US" dirty="0" err="1" smtClean="0"/>
              <a:t>thresholding</a:t>
            </a:r>
            <a:r>
              <a:rPr lang="en-US" dirty="0" smtClean="0"/>
              <a:t>.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345060" y="2085351"/>
            <a:ext cx="6444239" cy="3267753"/>
            <a:chOff x="179388" y="2060575"/>
            <a:chExt cx="8713788" cy="4418600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2060575"/>
              <a:ext cx="2808287" cy="279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827088" y="4941887"/>
              <a:ext cx="1593412" cy="45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600" dirty="0"/>
                <a:t>Input image</a:t>
              </a:r>
              <a:endParaRPr lang="ko-KR" altLang="en-US" sz="1600" dirty="0"/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3132138" y="2060575"/>
              <a:ext cx="2808287" cy="3338513"/>
              <a:chOff x="1973" y="1298"/>
              <a:chExt cx="1769" cy="2103"/>
            </a:xfrm>
          </p:grpSpPr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-11000" contras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3" y="1298"/>
                <a:ext cx="1769" cy="17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Text Box 8"/>
              <p:cNvSpPr txBox="1">
                <a:spLocks noChangeArrowheads="1"/>
              </p:cNvSpPr>
              <p:nvPr/>
            </p:nvSpPr>
            <p:spPr bwMode="auto">
              <a:xfrm>
                <a:off x="2109" y="3113"/>
                <a:ext cx="147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/>
                  <a:t>Edge Tangent Flow</a:t>
                </a:r>
                <a:endParaRPr lang="ko-KR" altLang="en-US" sz="1600" dirty="0"/>
              </a:p>
            </p:txBody>
          </p:sp>
        </p:grpSp>
        <p:grpSp>
          <p:nvGrpSpPr>
            <p:cNvPr id="24" name="Group 10"/>
            <p:cNvGrpSpPr>
              <a:grpSpLocks/>
            </p:cNvGrpSpPr>
            <p:nvPr/>
          </p:nvGrpSpPr>
          <p:grpSpPr bwMode="auto">
            <a:xfrm>
              <a:off x="6084888" y="2060575"/>
              <a:ext cx="2808288" cy="3338513"/>
              <a:chOff x="3833" y="1298"/>
              <a:chExt cx="1769" cy="2103"/>
            </a:xfrm>
          </p:grpSpPr>
          <p:pic>
            <p:nvPicPr>
              <p:cNvPr id="29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" y="1298"/>
                <a:ext cx="1769" cy="17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Text Box 12"/>
              <p:cNvSpPr txBox="1">
                <a:spLocks noChangeArrowheads="1"/>
              </p:cNvSpPr>
              <p:nvPr/>
            </p:nvSpPr>
            <p:spPr bwMode="auto">
              <a:xfrm>
                <a:off x="4185" y="3113"/>
                <a:ext cx="105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600"/>
                  <a:t>Line drawing</a:t>
                </a:r>
                <a:endParaRPr lang="ko-KR" altLang="en-US" sz="1600"/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1619250" y="5373688"/>
              <a:ext cx="5905500" cy="503238"/>
              <a:chOff x="1020" y="3430"/>
              <a:chExt cx="3720" cy="363"/>
            </a:xfrm>
          </p:grpSpPr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>
                <a:off x="1020" y="3430"/>
                <a:ext cx="3720" cy="363"/>
              </a:xfrm>
              <a:custGeom>
                <a:avLst/>
                <a:gdLst>
                  <a:gd name="T0" fmla="*/ 0 w 3720"/>
                  <a:gd name="T1" fmla="*/ 45 h 363"/>
                  <a:gd name="T2" fmla="*/ 0 w 3720"/>
                  <a:gd name="T3" fmla="*/ 363 h 363"/>
                  <a:gd name="T4" fmla="*/ 3720 w 3720"/>
                  <a:gd name="T5" fmla="*/ 363 h 363"/>
                  <a:gd name="T6" fmla="*/ 3720 w 3720"/>
                  <a:gd name="T7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20" h="363">
                    <a:moveTo>
                      <a:pt x="0" y="45"/>
                    </a:moveTo>
                    <a:lnTo>
                      <a:pt x="0" y="363"/>
                    </a:lnTo>
                    <a:lnTo>
                      <a:pt x="3720" y="363"/>
                    </a:lnTo>
                    <a:lnTo>
                      <a:pt x="3720" y="0"/>
                    </a:lnTo>
                  </a:path>
                </a:pathLst>
              </a:custGeom>
              <a:noFill/>
              <a:ln w="76200" cap="flat" cmpd="sng">
                <a:solidFill>
                  <a:srgbClr val="BB260D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>
                <a:off x="2880" y="3475"/>
                <a:ext cx="0" cy="318"/>
              </a:xfrm>
              <a:prstGeom prst="line">
                <a:avLst/>
              </a:prstGeom>
              <a:noFill/>
              <a:ln w="76200">
                <a:solidFill>
                  <a:srgbClr val="BB260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3419474" y="6021388"/>
              <a:ext cx="2534737" cy="45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600" b="1" dirty="0"/>
                <a:t>Flow-based filtering</a:t>
              </a:r>
              <a:endParaRPr lang="ko-KR" altLang="en-US" sz="16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12443" y="1921037"/>
            <a:ext cx="2076856" cy="136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et. al. (2007)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7" name="Line Callout 1 (No Border) 6"/>
          <p:cNvSpPr/>
          <p:nvPr/>
        </p:nvSpPr>
        <p:spPr>
          <a:xfrm flipH="1">
            <a:off x="1188757" y="2125973"/>
            <a:ext cx="1645920" cy="1371600"/>
          </a:xfrm>
          <a:prstGeom prst="callout1">
            <a:avLst>
              <a:gd name="adj1" fmla="val 50768"/>
              <a:gd name="adj2" fmla="val -2178"/>
              <a:gd name="adj3" fmla="val 67066"/>
              <a:gd name="adj4" fmla="val -7470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All regions have </a:t>
            </a:r>
            <a:r>
              <a:rPr lang="en-US" sz="1400" b="1" dirty="0" smtClean="0"/>
              <a:t>similar variance</a:t>
            </a:r>
            <a:r>
              <a:rPr lang="en-US" sz="1400" dirty="0"/>
              <a:t>!</a:t>
            </a:r>
            <a:endParaRPr lang="en-US" sz="1400" dirty="0" smtClean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870366" y="2766061"/>
            <a:ext cx="1793073" cy="52855"/>
          </a:xfrm>
          <a:prstGeom prst="lin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75136" y="2821785"/>
            <a:ext cx="1148230" cy="950105"/>
          </a:xfrm>
          <a:prstGeom prst="lin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40" name="Line Callout 1 (No Border) 39"/>
          <p:cNvSpPr/>
          <p:nvPr/>
        </p:nvSpPr>
        <p:spPr>
          <a:xfrm>
            <a:off x="6309341" y="2400305"/>
            <a:ext cx="1554461" cy="1828780"/>
          </a:xfrm>
          <a:prstGeom prst="callout1">
            <a:avLst>
              <a:gd name="adj1" fmla="val 50768"/>
              <a:gd name="adj2" fmla="val -2178"/>
              <a:gd name="adj3" fmla="val 37184"/>
              <a:gd name="adj4" fmla="val -776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Selection of the region with minimum variance is highly unstable. For example if noise is present.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31482" y="1390900"/>
            <a:ext cx="708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Kuwahara filter for an homogenous neighborhood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75136" y="2819864"/>
            <a:ext cx="1879742" cy="769148"/>
          </a:xfrm>
          <a:prstGeom prst="lin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2058" name="Picture 10" descr="C:\Users\jkyprian\Desktop\images\pg2009\law_keven-01_360x270-kuwaha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50748"/>
            <a:ext cx="4114800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jkyprian\Desktop\images\pg2009\law_keven-01_360x270-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50748"/>
            <a:ext cx="4114800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4783679"/>
            <a:ext cx="4114800" cy="16625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Original image by </a:t>
            </a:r>
            <a:r>
              <a:rPr lang="en-US" sz="600" i="1" dirty="0" err="1" smtClean="0">
                <a:solidFill>
                  <a:schemeClr val="bg2"/>
                </a:solidFill>
              </a:rPr>
              <a:t>Keven</a:t>
            </a:r>
            <a:r>
              <a:rPr lang="en-US" sz="600" i="1" dirty="0" smtClean="0">
                <a:solidFill>
                  <a:schemeClr val="bg2"/>
                </a:solidFill>
              </a:rPr>
              <a:t> Law@flickr.com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Kuwahara Filter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2965" y="1250748"/>
            <a:ext cx="4114800" cy="3526971"/>
            <a:chOff x="365806" y="1250748"/>
            <a:chExt cx="4114800" cy="3526971"/>
          </a:xfrm>
        </p:grpSpPr>
        <p:pic>
          <p:nvPicPr>
            <p:cNvPr id="10" name="Picture 10" descr="C:\Users\jkyprian\Desktop\images\pg2009\law_keven-01_360x270-kuwahar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06" y="1250748"/>
              <a:ext cx="4114800" cy="352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327284" y="1851671"/>
              <a:ext cx="1919585" cy="16453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0" descr="C:\Users\jkyprian\Desktop\images\pg2009\law_keven-01_360x270-kuwahara.pn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17066" r="29983" b="36311"/>
          <a:stretch/>
        </p:blipFill>
        <p:spPr bwMode="auto">
          <a:xfrm>
            <a:off x="4720730" y="1250746"/>
            <a:ext cx="4120305" cy="35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Kuwahara Filter with Weighting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45" y="3040378"/>
                <a:ext cx="8229600" cy="73151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45" y="3040378"/>
                <a:ext cx="8229600" cy="73151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4098" name="Picture 2" descr="C:\Users\jkyprian\Desktop\images\tpcg2010\plot_box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8" y="1243292"/>
            <a:ext cx="1930677" cy="13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kyprian\Desktop\images\tpcg2010\plot_box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93" y="1243292"/>
            <a:ext cx="1930677" cy="13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kyprian\Desktop\images\tpcg2010\plot_box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28" y="1243292"/>
            <a:ext cx="1930677" cy="13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kyprian\Desktop\images\tpcg2010\plot_box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63" y="1243292"/>
            <a:ext cx="1930677" cy="13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kyprian\Desktop\images\tpcg2010\kuwahara_w0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6" y="3982185"/>
            <a:ext cx="134416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jkyprian\Desktop\images\tpcg2010\kuwahara_w1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00" y="3982185"/>
            <a:ext cx="134416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jkyprian\Desktop\images\tpcg2010\kuwahara_w2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34" y="3982185"/>
            <a:ext cx="134416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jkyprian\Desktop\images\tpcg2010\kuwahara_w3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68" y="3982185"/>
            <a:ext cx="134416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7386" y="2579607"/>
                <a:ext cx="507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86" y="2579607"/>
                <a:ext cx="507127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696494" y="2593911"/>
                <a:ext cx="507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494" y="2593911"/>
                <a:ext cx="507127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489510" y="2593911"/>
                <a:ext cx="507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510" y="2593911"/>
                <a:ext cx="507127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271098" y="2593911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098" y="2593911"/>
                <a:ext cx="501804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Kuwahara Filter with Weighting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0159"/>
                <a:ext cx="8229600" cy="418335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Then the mean is given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spcBef>
                    <a:spcPts val="2000"/>
                  </a:spcBef>
                  <a:buNone/>
                </a:pPr>
                <a:r>
                  <a:rPr lang="en-US" dirty="0" smtClean="0"/>
                  <a:t>And the variance is </a:t>
                </a:r>
                <a:r>
                  <a:rPr lang="en-US" dirty="0"/>
                  <a:t>given </a:t>
                </a:r>
                <a:r>
                  <a:rPr lang="en-US" dirty="0" smtClean="0"/>
                  <a:t>by: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US" i="1">
                              <a:latin typeface="Cambria Math"/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ℤ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0159"/>
                <a:ext cx="8229600" cy="4183353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Generalized Kuwahara Filter</a:t>
            </a:r>
            <a:br>
              <a:rPr lang="en-US" dirty="0"/>
            </a:br>
            <a:r>
              <a:rPr lang="en-US" sz="1600" dirty="0" err="1" smtClean="0"/>
              <a:t>Papari</a:t>
            </a:r>
            <a:r>
              <a:rPr lang="en-US" sz="1600" dirty="0" smtClean="0"/>
              <a:t> et al. (2007)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41557" y="2125988"/>
            <a:ext cx="1529098" cy="2793432"/>
            <a:chOff x="644252" y="1468807"/>
            <a:chExt cx="1911372" cy="3491790"/>
          </a:xfrm>
        </p:grpSpPr>
        <p:pic>
          <p:nvPicPr>
            <p:cNvPr id="5122" name="Picture 2" descr="C:\Users\jkyprian\Desktop\images\pg2009\kernel0_plo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52" y="1468807"/>
              <a:ext cx="1911372" cy="14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jkyprian\Desktop\images\pg2009\papari_K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2327880" y="2125988"/>
            <a:ext cx="1529098" cy="2793432"/>
            <a:chOff x="644252" y="1468807"/>
            <a:chExt cx="1911372" cy="349179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4252" y="1468807"/>
              <a:ext cx="1911372" cy="148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355768" y="3112339"/>
                  <a:ext cx="483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3017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988458" y="2125988"/>
            <a:ext cx="1529098" cy="2793432"/>
            <a:chOff x="644252" y="1468807"/>
            <a:chExt cx="1911372" cy="349179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4252" y="1468807"/>
              <a:ext cx="1911372" cy="148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6974779" y="2125988"/>
            <a:ext cx="1529098" cy="2793432"/>
            <a:chOff x="644252" y="1468807"/>
            <a:chExt cx="1911372" cy="349179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4252" y="1468807"/>
              <a:ext cx="1911372" cy="148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>
            <a:spLocks noChangeAspect="1"/>
          </p:cNvSpPr>
          <p:nvPr/>
        </p:nvSpPr>
        <p:spPr>
          <a:xfrm>
            <a:off x="4372347" y="3497573"/>
            <a:ext cx="397802" cy="467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</a:t>
            </a:r>
            <a:endParaRPr lang="en-US" sz="3200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45" y="1211598"/>
            <a:ext cx="8229600" cy="7315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Idea: Create smooth weighting functions over a disc those sum is a Gaussian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Generalized Kuwahara Filter</a:t>
            </a:r>
            <a:br>
              <a:rPr lang="en-US" dirty="0" smtClean="0"/>
            </a:br>
            <a:r>
              <a:rPr lang="en-US" sz="1600" dirty="0" smtClean="0"/>
              <a:t>Weighting Function Construction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1598"/>
                <a:ext cx="8229600" cy="137158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arg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latin typeface="Cambria Math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+1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otherweise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      </m:t>
                      </m:r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r>
                        <a:rPr lang="en-US" b="0" i="1" smtClean="0">
                          <a:latin typeface="Cambria Math"/>
                        </a:rPr>
                        <m:t>=1,…,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1598"/>
                <a:ext cx="8229600" cy="1371585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05879" y="2583183"/>
                <a:ext cx="2349682" cy="76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⋆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/>
                        </a:rPr>
                        <m:t>)⋅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20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∘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−2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79" y="2583183"/>
                <a:ext cx="2349682" cy="763351"/>
              </a:xfrm>
              <a:prstGeom prst="rect">
                <a:avLst/>
              </a:prstGeom>
              <a:blipFill rotWithShape="1">
                <a:blip r:embed="rId4"/>
                <a:stretch>
                  <a:fillRect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jkyprian\work\tpcg2010\paper3\img\plot_kernelc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72" y="3497573"/>
            <a:ext cx="2024637" cy="1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kyprian\work\tpcg2010\paper3\img\plot_kernelc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9" y="3497573"/>
            <a:ext cx="2024637" cy="1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kyprian\work\tpcg2010\paper3\img\plot_kernelc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81" y="3497573"/>
            <a:ext cx="2024637" cy="1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44899" y="4904555"/>
                <a:ext cx="475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899" y="4904555"/>
                <a:ext cx="475065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29673" y="4900697"/>
                <a:ext cx="1014187" cy="394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⋆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673" y="4900697"/>
                <a:ext cx="1014187" cy="3945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43585" y="4900697"/>
                <a:ext cx="2303195" cy="414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=: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585" y="4900697"/>
                <a:ext cx="2303195" cy="41428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Generalized Kuwahara Filter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0159"/>
                <a:ext cx="8229600" cy="418335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Then the mean is given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spcBef>
                    <a:spcPts val="2000"/>
                  </a:spcBef>
                  <a:buNone/>
                </a:pPr>
                <a:r>
                  <a:rPr lang="en-US" dirty="0" smtClean="0"/>
                  <a:t>And the variance is </a:t>
                </a:r>
                <a:r>
                  <a:rPr lang="en-US" dirty="0"/>
                  <a:t>given </a:t>
                </a:r>
                <a:r>
                  <a:rPr lang="en-US" dirty="0" smtClean="0"/>
                  <a:t>by: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ℤ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spcBef>
                    <a:spcPts val="2000"/>
                  </a:spcBef>
                  <a:buNone/>
                </a:pPr>
                <a:r>
                  <a:rPr lang="en-US" dirty="0" smtClean="0"/>
                  <a:t>The output of the generalized Kuwahara Filter is now defined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  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0159"/>
                <a:ext cx="8229600" cy="4183353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Generalized Kuwahara Filter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03037"/>
                <a:ext cx="8229600" cy="2377413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2000"/>
                  </a:spcAft>
                  <a:buNone/>
                </a:pPr>
                <a:r>
                  <a:rPr lang="en-US" dirty="0" smtClean="0"/>
                  <a:t>The parameter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𝑞</m:t>
                    </m:r>
                  </m:oMath>
                </a14:m>
                <a:r>
                  <a:rPr lang="en-US" dirty="0"/>
                  <a:t> is a tuning parameter </a:t>
                </a:r>
                <a:r>
                  <a:rPr lang="en-US" dirty="0" smtClean="0"/>
                  <a:t>that controls the sharpness  of color boundaries. A typical value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𝑞</m:t>
                    </m:r>
                    <m:r>
                      <a:rPr lang="en-US" b="0" i="1" smtClean="0">
                        <a:latin typeface="Cambria Math"/>
                      </a:rPr>
                      <m:t>=8.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  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03037"/>
                <a:ext cx="8229600" cy="2377413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Line Callout 2 (No Border) 4"/>
              <p:cNvSpPr/>
              <p:nvPr/>
            </p:nvSpPr>
            <p:spPr>
              <a:xfrm>
                <a:off x="5486390" y="3589012"/>
                <a:ext cx="2468853" cy="1554463"/>
              </a:xfrm>
              <a:prstGeom prst="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28530"/>
                  <a:gd name="adj6" fmla="val -34897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Sectors with high variance:</a:t>
                </a:r>
              </a:p>
              <a:p>
                <a:pPr algn="ctr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≫0⇒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/>
                        <a:ea typeface="Cambria Math"/>
                      </a:rPr>
                      <m:t>≈0</m:t>
                    </m:r>
                  </m:oMath>
                </a14:m>
                <a:endParaRPr lang="en-US" b="0" dirty="0" smtClean="0">
                  <a:ea typeface="Cambria Math"/>
                </a:endParaRPr>
              </a:p>
              <a:p>
                <a:pPr algn="ctr"/>
                <a:r>
                  <a:rPr lang="en-US" dirty="0" smtClean="0"/>
                  <a:t>(i.e. almost no</a:t>
                </a:r>
              </a:p>
              <a:p>
                <a:pPr algn="ctr"/>
                <a:r>
                  <a:rPr lang="en-US" dirty="0" smtClean="0"/>
                  <a:t>influence to sum)</a:t>
                </a:r>
                <a:endParaRPr lang="en-US" dirty="0"/>
              </a:p>
            </p:txBody>
          </p:sp>
        </mc:Choice>
        <mc:Fallback xmlns="">
          <p:sp>
            <p:nvSpPr>
              <p:cNvPr id="5" name="Line Callout 2 (No Border)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0" y="3589012"/>
                <a:ext cx="2468853" cy="1554463"/>
              </a:xfrm>
              <a:prstGeom prst="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28530"/>
                  <a:gd name="adj6" fmla="val -34897"/>
                </a:avLst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Line Callout 2 (No Border) 5"/>
              <p:cNvSpPr/>
              <p:nvPr/>
            </p:nvSpPr>
            <p:spPr>
              <a:xfrm flipH="1">
                <a:off x="1188757" y="3589012"/>
                <a:ext cx="2468853" cy="1554463"/>
              </a:xfrm>
              <a:prstGeom prst="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28530"/>
                  <a:gd name="adj6" fmla="val -35381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Sectors low high variance:</a:t>
                </a:r>
              </a:p>
              <a:p>
                <a:pPr algn="ctr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0⇒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endParaRPr lang="en-US" b="0" dirty="0" smtClean="0">
                  <a:ea typeface="Cambria Math"/>
                </a:endParaRPr>
              </a:p>
              <a:p>
                <a:pPr algn="ctr"/>
                <a:r>
                  <a:rPr lang="en-US" dirty="0" smtClean="0"/>
                  <a:t>(i.e. most influence</a:t>
                </a:r>
              </a:p>
              <a:p>
                <a:pPr algn="ctr"/>
                <a:r>
                  <a:rPr lang="en-US" dirty="0" smtClean="0"/>
                  <a:t>to sum)</a:t>
                </a:r>
                <a:endParaRPr lang="en-US" dirty="0"/>
              </a:p>
            </p:txBody>
          </p:sp>
        </mc:Choice>
        <mc:Fallback xmlns="">
          <p:sp>
            <p:nvSpPr>
              <p:cNvPr id="6" name="Line Callout 2 (No Border)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88757" y="3589012"/>
                <a:ext cx="2468853" cy="1554463"/>
              </a:xfrm>
              <a:prstGeom prst="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28530"/>
                  <a:gd name="adj6" fmla="val -35381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6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Kuwahara Filter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9" name="Line Callout 1 (No Border) 8"/>
          <p:cNvSpPr/>
          <p:nvPr/>
        </p:nvSpPr>
        <p:spPr>
          <a:xfrm flipH="1">
            <a:off x="1188757" y="2101218"/>
            <a:ext cx="1645920" cy="2036428"/>
          </a:xfrm>
          <a:prstGeom prst="callout1">
            <a:avLst>
              <a:gd name="adj1" fmla="val 50768"/>
              <a:gd name="adj2" fmla="val -2178"/>
              <a:gd name="adj3" fmla="val 40303"/>
              <a:gd name="adj4" fmla="val -771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Sector with </a:t>
            </a:r>
            <a:r>
              <a:rPr lang="en-US" sz="1400" b="1" dirty="0" smtClean="0"/>
              <a:t>small variance</a:t>
            </a:r>
            <a:r>
              <a:rPr lang="en-US" sz="1400" dirty="0" smtClean="0"/>
              <a:t>. All pixels of this sector are similar. This sector contributes most to the final result</a:t>
            </a:r>
          </a:p>
        </p:txBody>
      </p:sp>
      <p:sp>
        <p:nvSpPr>
          <p:cNvPr id="10" name="Line Callout 1 (No Border) 9"/>
          <p:cNvSpPr/>
          <p:nvPr/>
        </p:nvSpPr>
        <p:spPr>
          <a:xfrm>
            <a:off x="6217917" y="3119432"/>
            <a:ext cx="1645887" cy="1932604"/>
          </a:xfrm>
          <a:prstGeom prst="callout1">
            <a:avLst>
              <a:gd name="adj1" fmla="val 50768"/>
              <a:gd name="adj2" fmla="val -2178"/>
              <a:gd name="adj3" fmla="val 27832"/>
              <a:gd name="adj4" fmla="val -750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Sectors with </a:t>
            </a:r>
            <a:r>
              <a:rPr lang="en-US" sz="1400" b="1" dirty="0" smtClean="0"/>
              <a:t>high variance</a:t>
            </a:r>
            <a:r>
              <a:rPr lang="en-US" sz="1400" dirty="0" smtClean="0"/>
              <a:t>. They all contain pixels from both color regions. These sectors have almost no influence.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5952" y="1390900"/>
            <a:ext cx="58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Generalized Kuwahara filter for a corner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Structure Adaptive Image </a:t>
            </a:r>
            <a:r>
              <a:rPr lang="en-US" dirty="0" smtClean="0"/>
              <a:t>Abstraction</a:t>
            </a:r>
            <a:br>
              <a:rPr lang="en-US" dirty="0" smtClean="0"/>
            </a:br>
            <a:r>
              <a:rPr lang="en-US" sz="1600" dirty="0" smtClean="0"/>
              <a:t>Kyprianidis &amp; Döllner (2008)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1" y="1143001"/>
            <a:ext cx="3383288" cy="2537450"/>
          </a:xfrm>
        </p:spPr>
        <p:txBody>
          <a:bodyPr/>
          <a:lstStyle/>
          <a:p>
            <a:r>
              <a:rPr lang="en-US" b="1" dirty="0" smtClean="0"/>
              <a:t>Abstraction:</a:t>
            </a:r>
            <a:r>
              <a:rPr lang="en-US" dirty="0" smtClean="0"/>
              <a:t> Multiple iterations of orientation-aligned bilateral filter</a:t>
            </a:r>
          </a:p>
          <a:p>
            <a:r>
              <a:rPr lang="en-US" b="1" dirty="0" smtClean="0"/>
              <a:t>Edges:</a:t>
            </a:r>
            <a:r>
              <a:rPr lang="en-US" dirty="0" smtClean="0"/>
              <a:t> separable flow-based difference of Gaussians</a:t>
            </a:r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9" y="1485915"/>
            <a:ext cx="5071110" cy="3381417"/>
          </a:xfrm>
          <a:prstGeom prst="rect">
            <a:avLst/>
          </a:prstGeom>
        </p:spPr>
      </p:pic>
      <p:sp>
        <p:nvSpPr>
          <p:cNvPr id="14" name="Line Callout 1 (No Border) 13"/>
          <p:cNvSpPr/>
          <p:nvPr/>
        </p:nvSpPr>
        <p:spPr>
          <a:xfrm flipH="1">
            <a:off x="823001" y="3863329"/>
            <a:ext cx="2834609" cy="1371585"/>
          </a:xfrm>
          <a:prstGeom prst="callout1">
            <a:avLst>
              <a:gd name="adj1" fmla="val 50768"/>
              <a:gd name="adj2" fmla="val -2178"/>
              <a:gd name="adj3" fmla="val 38815"/>
              <a:gd name="adj4" fmla="val -4639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Local orientation and an anisotropy measure derived from the smoothed structure tensor are used to guide the bilateral and difference of Gaussians filters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66" y="1485915"/>
            <a:ext cx="868670" cy="2743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Original photograph </a:t>
            </a:r>
          </a:p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copyright </a:t>
            </a:r>
          </a:p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Anthony </a:t>
            </a:r>
            <a:r>
              <a:rPr lang="en-US" sz="600" i="1" dirty="0" err="1" smtClean="0">
                <a:solidFill>
                  <a:schemeClr val="bg2"/>
                </a:solidFill>
              </a:rPr>
              <a:t>Santella</a:t>
            </a:r>
            <a:endParaRPr lang="en-US" sz="600" i="1" dirty="0" smtClean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</a:t>
            </a:r>
            <a:r>
              <a:rPr lang="en-US" dirty="0" smtClean="0"/>
              <a:t>Kuwahara </a:t>
            </a:r>
            <a:r>
              <a:rPr lang="en-US" dirty="0"/>
              <a:t>Filter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9" name="Line Callout 1 (No Border) 8"/>
          <p:cNvSpPr/>
          <p:nvPr/>
        </p:nvSpPr>
        <p:spPr>
          <a:xfrm flipH="1">
            <a:off x="1280196" y="1943111"/>
            <a:ext cx="1645920" cy="2377413"/>
          </a:xfrm>
          <a:prstGeom prst="callout1">
            <a:avLst>
              <a:gd name="adj1" fmla="val 50768"/>
              <a:gd name="adj2" fmla="val -2178"/>
              <a:gd name="adj3" fmla="val 40890"/>
              <a:gd name="adj4" fmla="val -670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Multiple sectors with </a:t>
            </a:r>
            <a:r>
              <a:rPr lang="en-US" sz="1400" b="1" dirty="0" smtClean="0"/>
              <a:t>small variance</a:t>
            </a:r>
            <a:r>
              <a:rPr lang="en-US" sz="1400" dirty="0" smtClean="0"/>
              <a:t>. All pixels of the sectors lie on the same side of the edge. Result is a weighted sum of the (weighted) mean values of the sectors.</a:t>
            </a:r>
          </a:p>
        </p:txBody>
      </p:sp>
      <p:sp>
        <p:nvSpPr>
          <p:cNvPr id="10" name="Line Callout 1 (No Border) 9"/>
          <p:cNvSpPr/>
          <p:nvPr/>
        </p:nvSpPr>
        <p:spPr>
          <a:xfrm>
            <a:off x="6217917" y="1943110"/>
            <a:ext cx="1645887" cy="1932604"/>
          </a:xfrm>
          <a:prstGeom prst="callout1">
            <a:avLst>
              <a:gd name="adj1" fmla="val 50768"/>
              <a:gd name="adj2" fmla="val -2178"/>
              <a:gd name="adj3" fmla="val 69271"/>
              <a:gd name="adj4" fmla="val -645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Regions with </a:t>
            </a:r>
            <a:r>
              <a:rPr lang="en-US" sz="1400" b="1" dirty="0" smtClean="0"/>
              <a:t>high variance</a:t>
            </a:r>
            <a:r>
              <a:rPr lang="en-US" sz="1400" dirty="0" smtClean="0"/>
              <a:t>. They all contain pixels from both sides of the edge. These sector have almost no influence.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5952" y="1390900"/>
            <a:ext cx="58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Generalized Kuwahara filter for an edge</a:t>
            </a:r>
            <a:endParaRPr lang="en-US" dirty="0"/>
          </a:p>
        </p:txBody>
      </p:sp>
      <p:sp>
        <p:nvSpPr>
          <p:cNvPr id="13" name="Line Callout 1 (No Border) 12"/>
          <p:cNvSpPr/>
          <p:nvPr/>
        </p:nvSpPr>
        <p:spPr>
          <a:xfrm>
            <a:off x="6217917" y="4137646"/>
            <a:ext cx="1645887" cy="1097269"/>
          </a:xfrm>
          <a:prstGeom prst="callout1">
            <a:avLst>
              <a:gd name="adj1" fmla="val 50768"/>
              <a:gd name="adj2" fmla="val -2178"/>
              <a:gd name="adj3" fmla="val -7527"/>
              <a:gd name="adj4" fmla="val -627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Filter shape is similar to a truncated Gaussian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</a:t>
            </a:r>
            <a:r>
              <a:rPr lang="en-US" dirty="0" smtClean="0"/>
              <a:t>Kuwahara </a:t>
            </a:r>
            <a:r>
              <a:rPr lang="en-US" dirty="0"/>
              <a:t>Filter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9" name="Line Callout 1 (No Border) 8"/>
          <p:cNvSpPr/>
          <p:nvPr/>
        </p:nvSpPr>
        <p:spPr>
          <a:xfrm flipH="1">
            <a:off x="1188757" y="2583168"/>
            <a:ext cx="1645920" cy="1371600"/>
          </a:xfrm>
          <a:prstGeom prst="callout1">
            <a:avLst>
              <a:gd name="adj1" fmla="val 50768"/>
              <a:gd name="adj2" fmla="val -2178"/>
              <a:gd name="adj3" fmla="val 50434"/>
              <a:gd name="adj4" fmla="val -704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All regions have </a:t>
            </a:r>
            <a:r>
              <a:rPr lang="en-US" sz="1400" b="1" dirty="0" smtClean="0"/>
              <a:t>similar variance</a:t>
            </a:r>
            <a:r>
              <a:rPr lang="en-US" sz="1400" dirty="0"/>
              <a:t>!</a:t>
            </a:r>
            <a:endParaRPr lang="en-US" sz="1400" dirty="0" smtClean="0"/>
          </a:p>
        </p:txBody>
      </p:sp>
      <p:sp>
        <p:nvSpPr>
          <p:cNvPr id="12" name="Line Callout 1 (No Border) 11"/>
          <p:cNvSpPr/>
          <p:nvPr/>
        </p:nvSpPr>
        <p:spPr>
          <a:xfrm>
            <a:off x="6309341" y="2674622"/>
            <a:ext cx="1554461" cy="1280146"/>
          </a:xfrm>
          <a:prstGeom prst="callout1">
            <a:avLst>
              <a:gd name="adj1" fmla="val 50768"/>
              <a:gd name="adj2" fmla="val -2178"/>
              <a:gd name="adj3" fmla="val 45951"/>
              <a:gd name="adj4" fmla="val -7363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Filter shape is similar to a Gaussian filter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430" y="1390900"/>
            <a:ext cx="778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Generalized Kuwahara filter for an homogenous neighborhood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Generalized </a:t>
            </a:r>
            <a:r>
              <a:rPr lang="en-US" dirty="0" smtClean="0"/>
              <a:t>Kuwahara Filter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1" y="1250748"/>
            <a:ext cx="4114798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jkyprian\Desktop\images\pg2009\law_keven-01_360x270-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50748"/>
            <a:ext cx="4114800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4783679"/>
            <a:ext cx="4114800" cy="16625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Original image by </a:t>
            </a:r>
            <a:r>
              <a:rPr lang="en-US" sz="600" i="1" dirty="0" err="1" smtClean="0">
                <a:solidFill>
                  <a:schemeClr val="bg2"/>
                </a:solidFill>
              </a:rPr>
              <a:t>Keven</a:t>
            </a:r>
            <a:r>
              <a:rPr lang="en-US" sz="600" i="1" dirty="0" smtClean="0">
                <a:solidFill>
                  <a:schemeClr val="bg2"/>
                </a:solidFill>
              </a:rPr>
              <a:t> Law@flickr.com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Generalized </a:t>
            </a:r>
            <a:r>
              <a:rPr lang="en-US" dirty="0" smtClean="0"/>
              <a:t>Kuwahara Filter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3784" y="1250748"/>
            <a:ext cx="4114798" cy="3526971"/>
            <a:chOff x="365807" y="1250748"/>
            <a:chExt cx="4114798" cy="3526971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807" y="1250748"/>
              <a:ext cx="4114798" cy="352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327284" y="1851671"/>
              <a:ext cx="1919585" cy="16453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17038" r="29983" b="36311"/>
          <a:stretch/>
        </p:blipFill>
        <p:spPr bwMode="auto">
          <a:xfrm>
            <a:off x="4722366" y="1250748"/>
            <a:ext cx="4117849" cy="35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Anisotropic Kuwahara </a:t>
            </a:r>
            <a:r>
              <a:rPr lang="en-US" dirty="0"/>
              <a:t>Filter</a:t>
            </a:r>
            <a:br>
              <a:rPr lang="en-US" dirty="0"/>
            </a:br>
            <a:r>
              <a:rPr lang="en-US" sz="1600" dirty="0" smtClean="0"/>
              <a:t> Kyprianidis et al. (2009)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9702" y="1485915"/>
            <a:ext cx="1911372" cy="3491790"/>
            <a:chOff x="644252" y="1468807"/>
            <a:chExt cx="1911372" cy="3491790"/>
          </a:xfrm>
        </p:grpSpPr>
        <p:pic>
          <p:nvPicPr>
            <p:cNvPr id="5122" name="Picture 2" descr="C:\Users\jkyprian\Desktop\images\pg2009\kernel0_plo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52" y="1468807"/>
              <a:ext cx="1911372" cy="14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286025" y="1485915"/>
            <a:ext cx="1911372" cy="3491790"/>
            <a:chOff x="644252" y="1468807"/>
            <a:chExt cx="1911372" cy="349179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4252" y="1468807"/>
              <a:ext cx="1911372" cy="148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355768" y="3112339"/>
                  <a:ext cx="4830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3017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4946603" y="1485915"/>
            <a:ext cx="1911372" cy="3491790"/>
            <a:chOff x="644252" y="1468807"/>
            <a:chExt cx="1911372" cy="349179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4252" y="1468807"/>
              <a:ext cx="1911372" cy="148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6932924" y="1485915"/>
            <a:ext cx="1911372" cy="3491790"/>
            <a:chOff x="644252" y="1468807"/>
            <a:chExt cx="1911372" cy="349179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4252" y="1468807"/>
              <a:ext cx="1911372" cy="148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538" y="3639797"/>
              <a:ext cx="1320800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68" y="3112339"/>
                  <a:ext cx="488339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4330492" y="285750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Anisotropic Kuwahara </a:t>
            </a:r>
            <a:r>
              <a:rPr lang="en-US" dirty="0" smtClean="0"/>
              <a:t>Filter</a:t>
            </a:r>
            <a:br>
              <a:rPr lang="en-US" dirty="0" smtClean="0"/>
            </a:br>
            <a:r>
              <a:rPr lang="en-US" sz="1600" dirty="0" smtClean="0"/>
              <a:t>Algorithm Overview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4" y="2067405"/>
            <a:ext cx="8045312" cy="226599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Anisotropic Kuwahara </a:t>
            </a:r>
            <a:r>
              <a:rPr lang="en-US" dirty="0"/>
              <a:t>Filter</a:t>
            </a:r>
            <a:br>
              <a:rPr lang="en-US" dirty="0"/>
            </a:br>
            <a:r>
              <a:rPr lang="en-US" sz="1600" dirty="0" err="1" smtClean="0"/>
              <a:t>Filter</a:t>
            </a:r>
            <a:r>
              <a:rPr lang="en-US" sz="1600" dirty="0" smtClean="0"/>
              <a:t> Shape Definition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199" y="1143000"/>
                <a:ext cx="5486386" cy="4114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Elliptic filter shape (Pham, 2006)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𝜐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𝑏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Here,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∈[0,1]</m:t>
                    </m:r>
                  </m:oMath>
                </a14:m>
                <a:r>
                  <a:rPr lang="en-US" dirty="0" smtClean="0"/>
                  <a:t> denotes the anisotropy measure derived from the structure tensor.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𝜐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∈(0,∞)</m:t>
                    </m:r>
                  </m:oMath>
                </a14:m>
                <a:r>
                  <a:rPr lang="en-US" dirty="0" smtClean="0"/>
                  <a:t> is a user parameter that controls the eccentricity of the ellipse. A typical choice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υ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dirty="0" smtClean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199" y="1143000"/>
                <a:ext cx="5486386" cy="4114800"/>
              </a:xfrm>
              <a:blipFill rotWithShape="1">
                <a:blip r:embed="rId2"/>
                <a:stretch>
                  <a:fillRect l="-1111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02" y="2348593"/>
            <a:ext cx="2362521" cy="16061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Anisotropic Kuwahara Filter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9" name="Line Callout 1 (No Border) 8"/>
          <p:cNvSpPr/>
          <p:nvPr/>
        </p:nvSpPr>
        <p:spPr>
          <a:xfrm flipH="1">
            <a:off x="1188757" y="2101218"/>
            <a:ext cx="1645920" cy="2036428"/>
          </a:xfrm>
          <a:prstGeom prst="callout1">
            <a:avLst>
              <a:gd name="adj1" fmla="val 50768"/>
              <a:gd name="adj2" fmla="val -2178"/>
              <a:gd name="adj3" fmla="val 40303"/>
              <a:gd name="adj4" fmla="val -771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Sector with </a:t>
            </a:r>
            <a:r>
              <a:rPr lang="en-US" sz="1400" b="1" dirty="0" smtClean="0"/>
              <a:t>small variance</a:t>
            </a:r>
            <a:r>
              <a:rPr lang="en-US" sz="1400" dirty="0" smtClean="0"/>
              <a:t>. All pixels of this sector are similar. This sector contributes most to the final result</a:t>
            </a:r>
          </a:p>
        </p:txBody>
      </p:sp>
      <p:sp>
        <p:nvSpPr>
          <p:cNvPr id="10" name="Line Callout 1 (No Border) 9"/>
          <p:cNvSpPr/>
          <p:nvPr/>
        </p:nvSpPr>
        <p:spPr>
          <a:xfrm>
            <a:off x="6217917" y="2125988"/>
            <a:ext cx="1645887" cy="1932604"/>
          </a:xfrm>
          <a:prstGeom prst="callout1">
            <a:avLst>
              <a:gd name="adj1" fmla="val 50768"/>
              <a:gd name="adj2" fmla="val -2178"/>
              <a:gd name="adj3" fmla="val 53916"/>
              <a:gd name="adj4" fmla="val -647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Sectors with </a:t>
            </a:r>
            <a:r>
              <a:rPr lang="en-US" sz="1400" b="1" dirty="0" smtClean="0"/>
              <a:t>high variance</a:t>
            </a:r>
            <a:r>
              <a:rPr lang="en-US" sz="1400" dirty="0" smtClean="0"/>
              <a:t>. They all contain pixels from both color regions. These sectors have almost no influence.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5952" y="1390900"/>
            <a:ext cx="58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Anisotropic Kuwahara filter for a corner</a:t>
            </a:r>
            <a:endParaRPr lang="en-US" dirty="0"/>
          </a:p>
        </p:txBody>
      </p:sp>
      <p:sp>
        <p:nvSpPr>
          <p:cNvPr id="12" name="Line Callout 1 (No Border) 11"/>
          <p:cNvSpPr/>
          <p:nvPr/>
        </p:nvSpPr>
        <p:spPr>
          <a:xfrm>
            <a:off x="6217917" y="4411963"/>
            <a:ext cx="1645887" cy="621980"/>
          </a:xfrm>
          <a:prstGeom prst="callout1">
            <a:avLst>
              <a:gd name="adj1" fmla="val 50768"/>
              <a:gd name="adj2" fmla="val -2178"/>
              <a:gd name="adj3" fmla="val -116658"/>
              <a:gd name="adj4" fmla="val -7611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Filter shape is adapted per-pixel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en-US" dirty="0" smtClean="0"/>
              <a:t>Kuwahara </a:t>
            </a:r>
            <a:r>
              <a:rPr lang="en-US" dirty="0"/>
              <a:t>Filter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14" name="Line Callout 1 (No Border) 13"/>
          <p:cNvSpPr/>
          <p:nvPr/>
        </p:nvSpPr>
        <p:spPr>
          <a:xfrm flipH="1">
            <a:off x="1280196" y="1943111"/>
            <a:ext cx="1645920" cy="2377413"/>
          </a:xfrm>
          <a:prstGeom prst="callout1">
            <a:avLst>
              <a:gd name="adj1" fmla="val 50768"/>
              <a:gd name="adj2" fmla="val -2178"/>
              <a:gd name="adj3" fmla="val 50259"/>
              <a:gd name="adj4" fmla="val -823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Multiple sectors with </a:t>
            </a:r>
            <a:r>
              <a:rPr lang="en-US" sz="1400" b="1" dirty="0" smtClean="0"/>
              <a:t>small variance</a:t>
            </a:r>
            <a:r>
              <a:rPr lang="en-US" sz="1400" dirty="0" smtClean="0"/>
              <a:t>. All pixels of the sectors lie on the same side of the edge. Result is a weighted sum of the (weighted) mean values of the sectors.</a:t>
            </a:r>
          </a:p>
        </p:txBody>
      </p:sp>
      <p:sp>
        <p:nvSpPr>
          <p:cNvPr id="15" name="Line Callout 1 (No Border) 14"/>
          <p:cNvSpPr/>
          <p:nvPr/>
        </p:nvSpPr>
        <p:spPr>
          <a:xfrm>
            <a:off x="6217917" y="1943110"/>
            <a:ext cx="1645887" cy="1932604"/>
          </a:xfrm>
          <a:prstGeom prst="callout1">
            <a:avLst>
              <a:gd name="adj1" fmla="val 50768"/>
              <a:gd name="adj2" fmla="val -2178"/>
              <a:gd name="adj3" fmla="val 68664"/>
              <a:gd name="adj4" fmla="val -780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Regions with </a:t>
            </a:r>
            <a:r>
              <a:rPr lang="en-US" sz="1400" b="1" dirty="0" smtClean="0"/>
              <a:t>high variance</a:t>
            </a:r>
            <a:r>
              <a:rPr lang="en-US" sz="1400" dirty="0" smtClean="0"/>
              <a:t>. They all contain pixels from both sides of the edge. These sector have almost no influence.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5952" y="1390900"/>
            <a:ext cx="58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Anisotropic Kuwahara filter for an edge</a:t>
            </a:r>
            <a:endParaRPr lang="en-US" dirty="0"/>
          </a:p>
        </p:txBody>
      </p:sp>
      <p:sp>
        <p:nvSpPr>
          <p:cNvPr id="17" name="Line Callout 1 (No Border) 16"/>
          <p:cNvSpPr/>
          <p:nvPr/>
        </p:nvSpPr>
        <p:spPr>
          <a:xfrm>
            <a:off x="6217917" y="4137646"/>
            <a:ext cx="1645887" cy="1097269"/>
          </a:xfrm>
          <a:prstGeom prst="callout1">
            <a:avLst>
              <a:gd name="adj1" fmla="val 50768"/>
              <a:gd name="adj2" fmla="val -2178"/>
              <a:gd name="adj3" fmla="val -45989"/>
              <a:gd name="adj4" fmla="val -8584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Filter shape is adapted to anisotropic image structure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en-US" dirty="0" smtClean="0"/>
              <a:t>Kuwahara </a:t>
            </a:r>
            <a:r>
              <a:rPr lang="en-US" dirty="0"/>
              <a:t>Filter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12" name="Line Callout 1 (No Border) 11"/>
          <p:cNvSpPr/>
          <p:nvPr/>
        </p:nvSpPr>
        <p:spPr>
          <a:xfrm flipH="1">
            <a:off x="1188757" y="2583168"/>
            <a:ext cx="1645920" cy="1371600"/>
          </a:xfrm>
          <a:prstGeom prst="callout1">
            <a:avLst>
              <a:gd name="adj1" fmla="val 50768"/>
              <a:gd name="adj2" fmla="val -2178"/>
              <a:gd name="adj3" fmla="val 50434"/>
              <a:gd name="adj4" fmla="val -704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All regions have </a:t>
            </a:r>
            <a:r>
              <a:rPr lang="en-US" sz="1400" b="1" dirty="0" smtClean="0"/>
              <a:t>similar variance</a:t>
            </a:r>
            <a:r>
              <a:rPr lang="en-US" sz="1400" dirty="0"/>
              <a:t>!</a:t>
            </a:r>
            <a:endParaRPr lang="en-US" sz="1400" dirty="0" smtClean="0"/>
          </a:p>
        </p:txBody>
      </p:sp>
      <p:sp>
        <p:nvSpPr>
          <p:cNvPr id="13" name="Line Callout 1 (No Border) 12"/>
          <p:cNvSpPr/>
          <p:nvPr/>
        </p:nvSpPr>
        <p:spPr>
          <a:xfrm>
            <a:off x="6309341" y="2674622"/>
            <a:ext cx="1554461" cy="1280146"/>
          </a:xfrm>
          <a:prstGeom prst="callout1">
            <a:avLst>
              <a:gd name="adj1" fmla="val 50768"/>
              <a:gd name="adj2" fmla="val -2178"/>
              <a:gd name="adj3" fmla="val 45951"/>
              <a:gd name="adj4" fmla="val -7363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Filter shape is </a:t>
            </a:r>
            <a:r>
              <a:rPr lang="en-US" sz="1400" dirty="0" smtClean="0"/>
              <a:t>circular and similar </a:t>
            </a:r>
            <a:r>
              <a:rPr lang="en-US" sz="1400" dirty="0"/>
              <a:t>to a Gaussian filter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30" y="1390900"/>
            <a:ext cx="778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Anisotropic Kuwahara filter for an homogenous neighborhood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Flow-based Image </a:t>
            </a:r>
            <a:r>
              <a:rPr lang="en-US" dirty="0" smtClean="0"/>
              <a:t>Abstraction</a:t>
            </a:r>
            <a:br>
              <a:rPr lang="en-US" dirty="0" smtClean="0"/>
            </a:br>
            <a:r>
              <a:rPr lang="en-US" sz="1600" dirty="0" smtClean="0"/>
              <a:t>Kang et al. (2009)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457201" y="1143001"/>
            <a:ext cx="3200409" cy="4183352"/>
          </a:xfrm>
        </p:spPr>
        <p:txBody>
          <a:bodyPr/>
          <a:lstStyle/>
          <a:p>
            <a:r>
              <a:rPr lang="en-US" b="1" dirty="0" smtClean="0"/>
              <a:t>Abstraction:</a:t>
            </a:r>
            <a:r>
              <a:rPr lang="en-US" dirty="0" smtClean="0"/>
              <a:t> Multiple iterations of flow-based bilateral filter</a:t>
            </a:r>
          </a:p>
          <a:p>
            <a:r>
              <a:rPr lang="en-US" b="1" dirty="0" smtClean="0"/>
              <a:t>Edges:</a:t>
            </a:r>
            <a:r>
              <a:rPr lang="en-US" dirty="0" smtClean="0"/>
              <a:t> (separable) flow-based difference of Gaussians</a:t>
            </a:r>
          </a:p>
          <a:p>
            <a:r>
              <a:rPr lang="en-US" dirty="0" smtClean="0"/>
              <a:t>Local orientation estimation of both techniques is based on the edge tangent flow (ETF)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0" y="1577354"/>
            <a:ext cx="5029145" cy="337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02331" y="4930802"/>
            <a:ext cx="1776202" cy="136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et. al. (2009)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en-US" dirty="0" err="1"/>
              <a:t>Kuwahara</a:t>
            </a:r>
            <a:r>
              <a:rPr lang="en-US" dirty="0"/>
              <a:t> Filter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4" y="2121450"/>
            <a:ext cx="2340778" cy="2340778"/>
          </a:xfrm>
        </p:spPr>
      </p:pic>
      <p:sp>
        <p:nvSpPr>
          <p:cNvPr id="9" name="Line Callout 1 (No Border) 8"/>
          <p:cNvSpPr/>
          <p:nvPr/>
        </p:nvSpPr>
        <p:spPr>
          <a:xfrm flipH="1">
            <a:off x="1188757" y="2583168"/>
            <a:ext cx="1645920" cy="1371600"/>
          </a:xfrm>
          <a:prstGeom prst="callout1">
            <a:avLst>
              <a:gd name="adj1" fmla="val 50768"/>
              <a:gd name="adj2" fmla="val -2178"/>
              <a:gd name="adj3" fmla="val 50434"/>
              <a:gd name="adj4" fmla="val -704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All regions have </a:t>
            </a:r>
            <a:r>
              <a:rPr lang="en-US" sz="1400" b="1" dirty="0" smtClean="0"/>
              <a:t>similar variance</a:t>
            </a:r>
            <a:r>
              <a:rPr lang="en-US" sz="1400" dirty="0"/>
              <a:t>!</a:t>
            </a:r>
            <a:endParaRPr lang="en-US" sz="1400" dirty="0" smtClean="0"/>
          </a:p>
        </p:txBody>
      </p:sp>
      <p:sp>
        <p:nvSpPr>
          <p:cNvPr id="12" name="Line Callout 1 (No Border) 11"/>
          <p:cNvSpPr/>
          <p:nvPr/>
        </p:nvSpPr>
        <p:spPr>
          <a:xfrm>
            <a:off x="6309341" y="2674622"/>
            <a:ext cx="1554461" cy="1280146"/>
          </a:xfrm>
          <a:prstGeom prst="callout1">
            <a:avLst>
              <a:gd name="adj1" fmla="val 50768"/>
              <a:gd name="adj2" fmla="val -2178"/>
              <a:gd name="adj3" fmla="val 45951"/>
              <a:gd name="adj4" fmla="val -7363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Filter shape is similar to a Gaussian filter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430" y="1390900"/>
            <a:ext cx="778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Anisotropic Kuwahara filter for a homogenous neighborhood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Anisotropic </a:t>
            </a:r>
            <a:r>
              <a:rPr lang="en-US" dirty="0" err="1" smtClean="0"/>
              <a:t>Kuwahara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1" y="1250748"/>
            <a:ext cx="4114798" cy="352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jkyprian\Desktop\images\pg2009\law_keven-01_360x270-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50748"/>
            <a:ext cx="4114800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4783679"/>
            <a:ext cx="4114800" cy="16625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Original image by </a:t>
            </a:r>
            <a:r>
              <a:rPr lang="en-US" sz="600" i="1" dirty="0" err="1" smtClean="0">
                <a:solidFill>
                  <a:schemeClr val="bg2"/>
                </a:solidFill>
              </a:rPr>
              <a:t>Keven</a:t>
            </a:r>
            <a:r>
              <a:rPr lang="en-US" sz="600" i="1" dirty="0" smtClean="0">
                <a:solidFill>
                  <a:schemeClr val="bg2"/>
                </a:solidFill>
              </a:rPr>
              <a:t> Law@flickr.com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Anisotropic </a:t>
            </a:r>
            <a:r>
              <a:rPr lang="en-US" dirty="0" smtClean="0"/>
              <a:t>Kuwahara Filter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4801" y="1250748"/>
            <a:ext cx="4114798" cy="3526970"/>
            <a:chOff x="365807" y="1250748"/>
            <a:chExt cx="4114798" cy="3526970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807" y="1250748"/>
              <a:ext cx="4114798" cy="3526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327284" y="1851671"/>
              <a:ext cx="1919585" cy="16453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17038" r="29983" b="36311"/>
          <a:stretch/>
        </p:blipFill>
        <p:spPr bwMode="auto">
          <a:xfrm>
            <a:off x="4724400" y="1250748"/>
            <a:ext cx="4114800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kyprian\work\tpcg2010\paper3\img\wf0_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9" y="1148493"/>
            <a:ext cx="192616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kyprian\work\tpcg2010\paper3\img\wf2_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93" y="1148493"/>
            <a:ext cx="192616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kyprian\work\tpcg2010\paper3\img\wf4_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86" y="3246878"/>
            <a:ext cx="192616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Anisotropic Kuwahara Filter</a:t>
            </a:r>
            <a:br>
              <a:rPr lang="en-US" dirty="0" smtClean="0"/>
            </a:br>
            <a:r>
              <a:rPr lang="en-US" sz="1600" dirty="0" smtClean="0"/>
              <a:t>Polynomial Weighting Functions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97318" y="2710718"/>
                <a:ext cx="14466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𝜁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r>
                        <a:rPr lang="en-US" sz="1600" b="0" i="1" smtClean="0">
                          <a:latin typeface="Cambria Math"/>
                        </a:rPr>
                        <m:t>𝜂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318" y="2710718"/>
                <a:ext cx="1446614" cy="338554"/>
              </a:xfrm>
              <a:prstGeom prst="rect">
                <a:avLst/>
              </a:prstGeom>
              <a:blipFill rotWithShape="1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C:\Users\jkyprian\work\tpcg2010\paper3\img\wf1_3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51" y="1148493"/>
            <a:ext cx="192616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kyprian\work\tpcg2010\paper3\img\wf3_3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16" y="3246878"/>
            <a:ext cx="192616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57610" y="2713351"/>
                <a:ext cx="1726114" cy="41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𝜁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𝜂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10" y="2713351"/>
                <a:ext cx="1726114" cy="418897"/>
              </a:xfrm>
              <a:prstGeom prst="rect">
                <a:avLst/>
              </a:prstGeom>
              <a:blipFill rotWithShape="1">
                <a:blip r:embed="rId9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52146" y="2705595"/>
                <a:ext cx="3011017" cy="463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/>
                        </a:rPr>
                        <m:t>max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𝜁</m:t>
                                      </m:r>
                                    </m:e>
                                  </m:d>
                                  <m:r>
                                    <a:rPr lang="en-US" sz="16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𝜂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≔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146" y="2705595"/>
                <a:ext cx="3011017" cy="4630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37217" y="4709902"/>
                <a:ext cx="2086149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217" y="4709902"/>
                <a:ext cx="2086149" cy="61645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60689" y="4929950"/>
                <a:ext cx="1360116" cy="377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689" y="4929950"/>
                <a:ext cx="1360116" cy="377604"/>
              </a:xfrm>
              <a:prstGeom prst="rect">
                <a:avLst/>
              </a:prstGeom>
              <a:blipFill rotWithShape="1">
                <a:blip r:embed="rId12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 smtClean="0"/>
              <a:t>Kang &amp; Lee (2008)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1074427"/>
              </a:xfrm>
            </p:spPr>
            <p:txBody>
              <a:bodyPr/>
              <a:lstStyle/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b="1" dirty="0" smtClean="0"/>
                  <a:t>Mean curvature flow</a:t>
                </a:r>
                <a:r>
                  <a:rPr lang="en-US" dirty="0" smtClean="0"/>
                  <a:t> (Alvarez et al., 1992):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𝜅</m:t>
                      </m:r>
                      <m:r>
                        <a:rPr lang="en-US" b="0" i="1" smtClean="0">
                          <a:latin typeface="Cambria Math"/>
                        </a:rPr>
                        <m:t> |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r>
                        <a:rPr lang="en-US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1074427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18735" y="2857500"/>
            <a:ext cx="2081825" cy="2073151"/>
            <a:chOff x="3518735" y="2857500"/>
            <a:chExt cx="2081825" cy="207315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735" y="2857500"/>
              <a:ext cx="2081825" cy="207315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931927" y="4500720"/>
              <a:ext cx="11541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+</a:t>
              </a:r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39462" y="3497573"/>
              <a:ext cx="11541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+</a:t>
              </a:r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18590" y="3954768"/>
              <a:ext cx="7053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dirty="0" smtClean="0"/>
                <a:t>-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62855" y="2948939"/>
              <a:ext cx="7053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dirty="0" smtClean="0"/>
                <a:t>-</a:t>
              </a:r>
            </a:p>
          </p:txBody>
        </p:sp>
      </p:grpSp>
      <p:sp>
        <p:nvSpPr>
          <p:cNvPr id="13" name="Line Callout 1 (No Border) 12"/>
          <p:cNvSpPr/>
          <p:nvPr/>
        </p:nvSpPr>
        <p:spPr>
          <a:xfrm flipH="1">
            <a:off x="914440" y="3814920"/>
            <a:ext cx="1645920" cy="1371600"/>
          </a:xfrm>
          <a:prstGeom prst="callout1">
            <a:avLst>
              <a:gd name="adj1" fmla="val 50768"/>
              <a:gd name="adj2" fmla="val -2178"/>
              <a:gd name="adj3" fmla="val 59349"/>
              <a:gd name="adj4" fmla="val -770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Increasing the intensity here moves the level curve</a:t>
            </a:r>
          </a:p>
        </p:txBody>
      </p:sp>
      <p:sp>
        <p:nvSpPr>
          <p:cNvPr id="14" name="Line Callout 1 (No Border) 13"/>
          <p:cNvSpPr/>
          <p:nvPr/>
        </p:nvSpPr>
        <p:spPr>
          <a:xfrm>
            <a:off x="6583640" y="3588997"/>
            <a:ext cx="1645920" cy="1371600"/>
          </a:xfrm>
          <a:prstGeom prst="callout1">
            <a:avLst>
              <a:gd name="adj1" fmla="val 50768"/>
              <a:gd name="adj2" fmla="val -2178"/>
              <a:gd name="adj3" fmla="val -27138"/>
              <a:gd name="adj4" fmla="val -883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Decreasing the intensity here moves the level curve</a:t>
            </a:r>
          </a:p>
        </p:txBody>
      </p:sp>
      <p:sp>
        <p:nvSpPr>
          <p:cNvPr id="15" name="Line Callout 1 (No Border) 14"/>
          <p:cNvSpPr/>
          <p:nvPr/>
        </p:nvSpPr>
        <p:spPr>
          <a:xfrm flipH="1">
            <a:off x="941662" y="2171700"/>
            <a:ext cx="1645920" cy="685800"/>
          </a:xfrm>
          <a:prstGeom prst="callout1">
            <a:avLst>
              <a:gd name="adj1" fmla="val 50768"/>
              <a:gd name="adj2" fmla="val -2178"/>
              <a:gd name="adj3" fmla="val -20831"/>
              <a:gd name="adj4" fmla="val -11760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Curvature</a:t>
            </a:r>
          </a:p>
        </p:txBody>
      </p:sp>
      <p:sp>
        <p:nvSpPr>
          <p:cNvPr id="16" name="Line Callout 1 (No Border) 15"/>
          <p:cNvSpPr/>
          <p:nvPr/>
        </p:nvSpPr>
        <p:spPr>
          <a:xfrm>
            <a:off x="6581246" y="2080261"/>
            <a:ext cx="1645920" cy="685800"/>
          </a:xfrm>
          <a:prstGeom prst="callout1">
            <a:avLst>
              <a:gd name="adj1" fmla="val 50768"/>
              <a:gd name="adj2" fmla="val -2178"/>
              <a:gd name="adj3" fmla="val -2813"/>
              <a:gd name="adj4" fmla="val -1018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Image gradient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5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</a:rPr>
              <a:t>Kang &amp; Lee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39"/>
            <a:ext cx="8229600" cy="708671"/>
          </a:xfrm>
        </p:spPr>
        <p:txBody>
          <a:bodyPr/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b="1" dirty="0" smtClean="0"/>
              <a:t>Mean curvature flow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2" y="1960787"/>
            <a:ext cx="82296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57200" y="4703957"/>
            <a:ext cx="27579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>
                <a:latin typeface="+mj-lt"/>
              </a:rPr>
              <a:t>Input</a:t>
            </a:r>
            <a:endParaRPr lang="en-US" sz="1600" b="0">
              <a:latin typeface="+mj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215189" y="4713482"/>
            <a:ext cx="2736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>
                <a:latin typeface="+mj-lt"/>
              </a:rPr>
              <a:t>20 iterations</a:t>
            </a:r>
            <a:endParaRPr lang="en-US" sz="1600" b="0" dirty="0">
              <a:latin typeface="+mj-lt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952040" y="4713482"/>
            <a:ext cx="27347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>
                <a:latin typeface="+mj-lt"/>
              </a:rPr>
              <a:t>60 iterations</a:t>
            </a:r>
            <a:endParaRPr lang="en-US" sz="1600" b="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5024" y="1816499"/>
            <a:ext cx="2651776" cy="16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&amp; Lee (2008)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</a:rPr>
              <a:t>Kang &amp; Lee (2008)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34439"/>
                <a:ext cx="8229600" cy="1074427"/>
              </a:xfrm>
            </p:spPr>
            <p:txBody>
              <a:bodyPr/>
              <a:lstStyle/>
              <a:p>
                <a:pPr marL="0" indent="0">
                  <a:spcAft>
                    <a:spcPts val="2000"/>
                  </a:spcAft>
                  <a:buNone/>
                </a:pPr>
                <a:r>
                  <a:rPr lang="en-US" b="1" dirty="0" smtClean="0"/>
                  <a:t>Shock filter</a:t>
                </a:r>
                <a:r>
                  <a:rPr lang="en-US" dirty="0" smtClean="0"/>
                  <a:t> (</a:t>
                </a:r>
                <a:r>
                  <a:rPr lang="en-US" dirty="0" err="1" smtClean="0"/>
                  <a:t>Osher</a:t>
                </a:r>
                <a:r>
                  <a:rPr lang="en-US" dirty="0" smtClean="0"/>
                  <a:t> and </a:t>
                </a:r>
                <a:r>
                  <a:rPr lang="en-US" dirty="0" err="1" smtClean="0"/>
                  <a:t>Rudin</a:t>
                </a:r>
                <a:r>
                  <a:rPr lang="en-US" dirty="0" smtClean="0"/>
                  <a:t>, 1990;  Alvarez and </a:t>
                </a:r>
                <a:r>
                  <a:rPr lang="en-US" dirty="0" err="1"/>
                  <a:t>Mazorra</a:t>
                </a:r>
                <a:r>
                  <a:rPr lang="en-US" dirty="0"/>
                  <a:t> </a:t>
                </a:r>
                <a:r>
                  <a:rPr lang="en-US" dirty="0" smtClean="0"/>
                  <a:t>1994):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0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sign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|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r>
                        <a:rPr lang="en-US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34439"/>
                <a:ext cx="8229600" cy="1074427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Line Callout 1 (No Border) 12"/>
              <p:cNvSpPr/>
              <p:nvPr/>
            </p:nvSpPr>
            <p:spPr>
              <a:xfrm flipH="1">
                <a:off x="182928" y="1851670"/>
                <a:ext cx="1645920" cy="1554463"/>
              </a:xfrm>
              <a:prstGeom prst="callout1">
                <a:avLst>
                  <a:gd name="adj1" fmla="val 50768"/>
                  <a:gd name="adj2" fmla="val -2178"/>
                  <a:gd name="adj3" fmla="val 28718"/>
                  <a:gd name="adj4" fmla="val -175409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In the </a:t>
                </a:r>
                <a:r>
                  <a:rPr lang="en-US" sz="1400" dirty="0" smtClean="0"/>
                  <a:t>influence zone of </a:t>
                </a:r>
                <a:r>
                  <a:rPr lang="en-US" sz="1400" dirty="0"/>
                  <a:t>a maximum, the </a:t>
                </a:r>
                <a:r>
                  <a:rPr lang="en-US" sz="1400" dirty="0" err="1"/>
                  <a:t>Laplacian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1400" i="1">
                        <a:latin typeface="Cambria Math"/>
                      </a:rPr>
                      <m:t>𝐼</m:t>
                    </m:r>
                  </m:oMath>
                </a14:m>
                <a:r>
                  <a:rPr lang="en-US" sz="1400" dirty="0" smtClean="0"/>
                  <a:t> is negative and, therefore</a:t>
                </a:r>
                <a:r>
                  <a:rPr lang="en-US" sz="1400" dirty="0"/>
                  <a:t>,</a:t>
                </a:r>
              </a:p>
              <a:p>
                <a:pPr algn="ctr"/>
                <a:r>
                  <a:rPr lang="en-US" sz="1400" dirty="0"/>
                  <a:t>a dilation </a:t>
                </a:r>
                <a:r>
                  <a:rPr lang="en-US" sz="1400" dirty="0" smtClean="0"/>
                  <a:t>is performed</a:t>
                </a:r>
                <a:r>
                  <a:rPr lang="en-US" sz="1400" dirty="0"/>
                  <a:t>. </a:t>
                </a:r>
              </a:p>
            </p:txBody>
          </p:sp>
        </mc:Choice>
        <mc:Fallback xmlns="">
          <p:sp>
            <p:nvSpPr>
              <p:cNvPr id="13" name="Line Callout 1 (No Border)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2928" y="1851670"/>
                <a:ext cx="1645920" cy="1554463"/>
              </a:xfrm>
              <a:prstGeom prst="callout1">
                <a:avLst>
                  <a:gd name="adj1" fmla="val 50768"/>
                  <a:gd name="adj2" fmla="val -2178"/>
                  <a:gd name="adj3" fmla="val 28718"/>
                  <a:gd name="adj4" fmla="val -175409"/>
                </a:avLst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Line Callout 1 (No Border) 13"/>
              <p:cNvSpPr/>
              <p:nvPr/>
            </p:nvSpPr>
            <p:spPr>
              <a:xfrm>
                <a:off x="7315152" y="1851671"/>
                <a:ext cx="1645920" cy="1463024"/>
              </a:xfrm>
              <a:prstGeom prst="callout1">
                <a:avLst>
                  <a:gd name="adj1" fmla="val 50768"/>
                  <a:gd name="adj2" fmla="val -2178"/>
                  <a:gd name="adj3" fmla="val 29618"/>
                  <a:gd name="adj4" fmla="val -13261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In the influence zone of a minimum,</a:t>
                </a:r>
              </a:p>
              <a:p>
                <a:pPr algn="ctr"/>
                <a:r>
                  <a:rPr lang="en-US" sz="1400" dirty="0"/>
                  <a:t>the </a:t>
                </a:r>
                <a:r>
                  <a:rPr lang="en-US" sz="1400" dirty="0" err="1"/>
                  <a:t>Laplacian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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1400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sz="1400" dirty="0" smtClean="0"/>
                  <a:t> </a:t>
                </a:r>
                <a:r>
                  <a:rPr lang="en-US" sz="1400" dirty="0"/>
                  <a:t>is positive, which results in an erosion.</a:t>
                </a:r>
                <a:endParaRPr lang="en-US" sz="1400" dirty="0" smtClean="0"/>
              </a:p>
            </p:txBody>
          </p:sp>
        </mc:Choice>
        <mc:Fallback xmlns="">
          <p:sp>
            <p:nvSpPr>
              <p:cNvPr id="14" name="Line Callout 1 (No Border)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152" y="1851671"/>
                <a:ext cx="1645920" cy="1463024"/>
              </a:xfrm>
              <a:prstGeom prst="callout1">
                <a:avLst>
                  <a:gd name="adj1" fmla="val 50768"/>
                  <a:gd name="adj2" fmla="val -2178"/>
                  <a:gd name="adj3" fmla="val 29618"/>
                  <a:gd name="adj4" fmla="val -132616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9" descr="fingerprint_influence_dots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82" y="2752753"/>
            <a:ext cx="1351413" cy="20276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_fingerprint_blur_shock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56" y="2752753"/>
            <a:ext cx="1352397" cy="20276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ingerprint2_300_bl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47" y="2752753"/>
            <a:ext cx="1351413" cy="20276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443376" y="4804921"/>
            <a:ext cx="6709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600" b="0" dirty="0">
                <a:latin typeface="Tahoma" pitchFamily="34" charset="0"/>
              </a:rPr>
              <a:t>Input</a:t>
            </a:r>
            <a:endParaRPr lang="en-US" sz="1600" b="0" dirty="0">
              <a:latin typeface="Tahoma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734844" y="4804921"/>
            <a:ext cx="16028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600" b="0" dirty="0">
                <a:latin typeface="Tahoma" pitchFamily="34" charset="0"/>
              </a:rPr>
              <a:t>Influence zones</a:t>
            </a:r>
            <a:endParaRPr lang="en-US" sz="1600" b="0" dirty="0">
              <a:latin typeface="Tahoma" pitchFamily="34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959735" y="4780364"/>
            <a:ext cx="8098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600" b="0" dirty="0" smtClean="0">
                <a:latin typeface="Tahoma" pitchFamily="34" charset="0"/>
              </a:rPr>
              <a:t>Output</a:t>
            </a:r>
            <a:endParaRPr lang="en-US" sz="1600" b="0" dirty="0"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6512255" y="4057165"/>
            <a:ext cx="1280146" cy="16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&amp; Lee (2008)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</a:rPr>
              <a:t>Kang &amp; Lee (2008)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7" y="1668793"/>
            <a:ext cx="7585075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</a:rPr>
              <a:t>Kang &amp; Lee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39"/>
            <a:ext cx="8229600" cy="708671"/>
          </a:xfrm>
        </p:spPr>
        <p:txBody>
          <a:bodyPr/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b="1" dirty="0" smtClean="0"/>
              <a:t>Image abstraction by mean curvature flow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57200" y="4703957"/>
            <a:ext cx="27579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>
                <a:latin typeface="+mj-lt"/>
              </a:rPr>
              <a:t>Input</a:t>
            </a:r>
            <a:endParaRPr lang="en-US" sz="1600" b="0" dirty="0">
              <a:latin typeface="+mj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215189" y="4713482"/>
            <a:ext cx="2736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>
                <a:latin typeface="+mj-lt"/>
              </a:rPr>
              <a:t>20 iterations</a:t>
            </a:r>
            <a:endParaRPr lang="en-US" sz="1600" b="0" dirty="0">
              <a:latin typeface="+mj-lt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952040" y="4713482"/>
            <a:ext cx="27347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>
                <a:latin typeface="+mj-lt"/>
              </a:rPr>
              <a:t>60 iterations</a:t>
            </a:r>
            <a:endParaRPr lang="en-US" sz="1600" b="0" dirty="0">
              <a:latin typeface="+mj-lt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5" y="1958269"/>
            <a:ext cx="82486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35024" y="1816499"/>
            <a:ext cx="2651776" cy="16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&amp; Lee (2008)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</a:rPr>
              <a:t>Kang &amp; Lee (2008)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34439"/>
                <a:ext cx="8229600" cy="2263134"/>
              </a:xfrm>
            </p:spPr>
            <p:txBody>
              <a:bodyPr/>
              <a:lstStyle/>
              <a:p>
                <a:pPr marL="0" indent="0">
                  <a:spcAft>
                    <a:spcPts val="2000"/>
                  </a:spcAft>
                  <a:buNone/>
                </a:pPr>
                <a:r>
                  <a:rPr lang="en-US" b="1" dirty="0" smtClean="0"/>
                  <a:t>Constrained mean curvature flow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r>
                        <a:rPr lang="en-US" b="0" i="1" smtClean="0">
                          <a:latin typeface="Cambria Math"/>
                        </a:rPr>
                        <m:t>𝜅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/>
                            </a:rPr>
                            <m:t>𝛻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marL="0" indent="0">
                  <a:spcAft>
                    <a:spcPts val="2000"/>
                  </a:spcAft>
                  <a:buNone/>
                </a:pPr>
                <a:r>
                  <a:rPr lang="en-US" dirty="0" smtClean="0"/>
                  <a:t>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⋅</m:t>
                          </m:r>
                          <m:r>
                            <a:rPr lang="en-US">
                              <a:latin typeface="Cambria Math"/>
                            </a:rPr>
                            <m:t>𝛻</m:t>
                          </m:r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34439"/>
                <a:ext cx="8229600" cy="2263134"/>
              </a:xfrm>
              <a:blipFill rotWithShape="1"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8" name="Line Callout 1 (No Border) 17"/>
          <p:cNvSpPr/>
          <p:nvPr/>
        </p:nvSpPr>
        <p:spPr>
          <a:xfrm flipH="1">
            <a:off x="914422" y="3954767"/>
            <a:ext cx="1645920" cy="914405"/>
          </a:xfrm>
          <a:prstGeom prst="callout1">
            <a:avLst>
              <a:gd name="adj1" fmla="val 50768"/>
              <a:gd name="adj2" fmla="val -2178"/>
              <a:gd name="adj3" fmla="val -72509"/>
              <a:gd name="adj4" fmla="val -12150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Edge tangent </a:t>
            </a:r>
          </a:p>
          <a:p>
            <a:pPr algn="ctr"/>
            <a:r>
              <a:rPr lang="en-US" sz="1400" dirty="0" smtClean="0"/>
              <a:t>flow (ETF)</a:t>
            </a:r>
          </a:p>
        </p:txBody>
      </p:sp>
      <p:sp>
        <p:nvSpPr>
          <p:cNvPr id="20" name="Line Callout 1 (No Border) 19"/>
          <p:cNvSpPr/>
          <p:nvPr/>
        </p:nvSpPr>
        <p:spPr>
          <a:xfrm>
            <a:off x="6583640" y="2034549"/>
            <a:ext cx="1645920" cy="1371600"/>
          </a:xfrm>
          <a:prstGeom prst="callout1">
            <a:avLst>
              <a:gd name="adj1" fmla="val 50768"/>
              <a:gd name="adj2" fmla="val -2178"/>
              <a:gd name="adj3" fmla="val 21274"/>
              <a:gd name="adj4" fmla="val -1282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Stop diffusion if </a:t>
            </a:r>
            <a:r>
              <a:rPr lang="en-US" sz="1400" dirty="0" err="1" smtClean="0"/>
              <a:t>grafient</a:t>
            </a:r>
            <a:r>
              <a:rPr lang="en-US" sz="1400" dirty="0" smtClean="0"/>
              <a:t> is not aligned to edge tangent flow (ETF)</a:t>
            </a:r>
          </a:p>
        </p:txBody>
      </p:sp>
      <p:sp>
        <p:nvSpPr>
          <p:cNvPr id="22" name="Line Callout 1 (No Border) 21"/>
          <p:cNvSpPr/>
          <p:nvPr/>
        </p:nvSpPr>
        <p:spPr>
          <a:xfrm>
            <a:off x="6583658" y="3954753"/>
            <a:ext cx="1645920" cy="914405"/>
          </a:xfrm>
          <a:prstGeom prst="callout1">
            <a:avLst>
              <a:gd name="adj1" fmla="val 50768"/>
              <a:gd name="adj2" fmla="val -2178"/>
              <a:gd name="adj3" fmla="val -74457"/>
              <a:gd name="adj4" fmla="val -8073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Image gradient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7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cs.rug.nl/~imaging/artisticsmoothing/f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3" y="3589920"/>
            <a:ext cx="3383243" cy="173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/>
              <a:t>Artistic Edge and Corner Preserving Smoothing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err="1" smtClean="0"/>
              <a:t>Papari</a:t>
            </a:r>
            <a:r>
              <a:rPr lang="en-US" sz="1600" dirty="0" smtClean="0"/>
              <a:t> et al. (2009)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598"/>
            <a:ext cx="3749044" cy="2537451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 smtClean="0"/>
              <a:t>Generalization of the Kuwahara filter. Creates output with a painterly look.</a:t>
            </a:r>
            <a:endParaRPr lang="en-US" dirty="0"/>
          </a:p>
          <a:p>
            <a:r>
              <a:rPr lang="en-US" dirty="0" smtClean="0"/>
              <a:t>Addresses </a:t>
            </a:r>
            <a:r>
              <a:rPr lang="en-US" dirty="0"/>
              <a:t>two key issues of the original Kuwahara filter:</a:t>
            </a:r>
          </a:p>
          <a:p>
            <a:pPr lvl="1"/>
            <a:r>
              <a:rPr lang="en-US" dirty="0"/>
              <a:t>Rectangular subregions</a:t>
            </a:r>
          </a:p>
          <a:p>
            <a:pPr lvl="1"/>
            <a:r>
              <a:rPr lang="en-US" dirty="0"/>
              <a:t>Unstable </a:t>
            </a:r>
            <a:r>
              <a:rPr lang="en-US" dirty="0" err="1"/>
              <a:t>subregion</a:t>
            </a:r>
            <a:r>
              <a:rPr lang="en-US" dirty="0"/>
              <a:t> selection process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4104" name="Picture 8" descr="http://www.cs.rug.nl/~imaging/artisticsmoothing/outp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3" y="1211598"/>
            <a:ext cx="43910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97683" y="4389656"/>
            <a:ext cx="1776202" cy="136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600" i="1" dirty="0" smtClean="0">
                <a:solidFill>
                  <a:schemeClr val="bg2"/>
                </a:solidFill>
              </a:rPr>
              <a:t>Credit for images: </a:t>
            </a:r>
            <a:r>
              <a:rPr lang="en-US" sz="600" i="1" dirty="0" err="1" smtClean="0">
                <a:solidFill>
                  <a:schemeClr val="bg2"/>
                </a:solidFill>
              </a:rPr>
              <a:t>Papari</a:t>
            </a:r>
            <a:r>
              <a:rPr lang="en-US" sz="600" i="1" dirty="0" smtClean="0">
                <a:solidFill>
                  <a:schemeClr val="bg2"/>
                </a:solidFill>
              </a:rPr>
              <a:t> et. al. (2009)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</a:rPr>
              <a:t>Kang &amp; Lee (2008)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06846"/>
            <a:ext cx="7488237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Shape-simplifying Image Abstraction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</a:rPr>
              <a:t>Kang &amp; Lee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39"/>
            <a:ext cx="8229600" cy="708671"/>
          </a:xfrm>
        </p:spPr>
        <p:txBody>
          <a:bodyPr/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b="1" dirty="0" smtClean="0"/>
              <a:t>Image abstraction by constrained mean curvature flow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39750" y="4594841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>
                <a:latin typeface="+mj-lt"/>
              </a:rPr>
              <a:t>Input</a:t>
            </a:r>
            <a:endParaRPr lang="en-US" sz="1600" b="0" dirty="0">
              <a:latin typeface="+mj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215189" y="4594841"/>
            <a:ext cx="24363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 smtClean="0">
                <a:latin typeface="+mj-lt"/>
              </a:rPr>
              <a:t>60 iterations image abstraction by MCF</a:t>
            </a:r>
            <a:endParaRPr lang="en-US" sz="1600" b="0" dirty="0">
              <a:latin typeface="+mj-lt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868988" y="4594841"/>
            <a:ext cx="24479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600" b="0" dirty="0">
                <a:latin typeface="+mj-lt"/>
              </a:rPr>
              <a:t>60 </a:t>
            </a:r>
            <a:r>
              <a:rPr lang="en-US" altLang="ko-KR" sz="1600" b="0" dirty="0" smtClean="0">
                <a:latin typeface="+mj-lt"/>
              </a:rPr>
              <a:t>iterations image abstraction by CMCF</a:t>
            </a:r>
            <a:endParaRPr lang="en-US" sz="1600" b="0" dirty="0">
              <a:latin typeface="+mj-lt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125988"/>
            <a:ext cx="24479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2125988"/>
            <a:ext cx="24479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25988"/>
            <a:ext cx="24479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69223" y="1948011"/>
            <a:ext cx="2651776" cy="16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600" i="1" dirty="0" smtClean="0">
                <a:solidFill>
                  <a:schemeClr val="bg2"/>
                </a:solidFill>
              </a:rPr>
              <a:t>Image credit: Kang &amp; Lee (2008)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</p:spPr>
        <p:txBody>
          <a:bodyPr/>
          <a:lstStyle/>
          <a:p>
            <a:r>
              <a:rPr lang="en-US" dirty="0" smtClean="0"/>
              <a:t>Anisotropic Kuwahara Filtering</a:t>
            </a:r>
            <a:br>
              <a:rPr lang="en-US" dirty="0" smtClean="0"/>
            </a:br>
            <a:r>
              <a:rPr lang="en-US" sz="1600" dirty="0" smtClean="0"/>
              <a:t>Kyprianidis et al. (2009)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Jan Eric Kyprianidis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1598"/>
            <a:ext cx="3749044" cy="2537451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 smtClean="0"/>
              <a:t>Further generalization of the Kuwahara filter. </a:t>
            </a:r>
          </a:p>
          <a:p>
            <a:r>
              <a:rPr lang="en-US" dirty="0" smtClean="0"/>
              <a:t>Adaptation of the shape, scale and orientation of the filter to the local image structure.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680450"/>
            <a:ext cx="3599503" cy="115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jkyprian\work\pg2009\paper\img\flickr_paulobrandao_hdrtree-512x512-as_flow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1" y="1211598"/>
            <a:ext cx="4151648" cy="40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80561" y="5275948"/>
            <a:ext cx="4151648" cy="1337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i="1" dirty="0" smtClean="0">
                <a:solidFill>
                  <a:schemeClr val="bg2"/>
                </a:solidFill>
              </a:rPr>
              <a:t>Original image </a:t>
            </a:r>
            <a:r>
              <a:rPr lang="en-US" sz="600" i="1" dirty="0">
                <a:solidFill>
                  <a:schemeClr val="bg2"/>
                </a:solidFill>
              </a:rPr>
              <a:t>by Paulo Brandão@flickr.com</a:t>
            </a:r>
            <a:endParaRPr lang="en-US" sz="600" i="1" dirty="0" smtClean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B1FE8-2DEA-4205-8878-27166F2F4E9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PI">
      <a:dk1>
        <a:srgbClr val="000000"/>
      </a:dk1>
      <a:lt1>
        <a:srgbClr val="FFFFFF"/>
      </a:lt1>
      <a:dk2>
        <a:srgbClr val="60686B"/>
      </a:dk2>
      <a:lt2>
        <a:srgbClr val="8E9496"/>
      </a:lt2>
      <a:accent1>
        <a:srgbClr val="AF0034"/>
      </a:accent1>
      <a:accent2>
        <a:srgbClr val="F6A800"/>
      </a:accent2>
      <a:accent3>
        <a:srgbClr val="FFFFFF"/>
      </a:accent3>
      <a:accent4>
        <a:srgbClr val="000000"/>
      </a:accent4>
      <a:accent5>
        <a:srgbClr val="D4AAAE"/>
      </a:accent5>
      <a:accent6>
        <a:srgbClr val="DF9800"/>
      </a:accent6>
      <a:hlink>
        <a:srgbClr val="007A9E"/>
      </a:hlink>
      <a:folHlink>
        <a:srgbClr val="AEB3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ctr" anchorCtr="0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4260</Words>
  <Application>Microsoft Office PowerPoint</Application>
  <PresentationFormat>On-screen Show (16:10)</PresentationFormat>
  <Paragraphs>648</Paragraphs>
  <Slides>81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Office Theme</vt:lpstr>
      <vt:lpstr>Equation</vt:lpstr>
      <vt:lpstr>Artistic Stylization of Images and Video  Part III – Anisotropy and Filtering Eurographics 2011</vt:lpstr>
      <vt:lpstr>Image/Video Abstraction</vt:lpstr>
      <vt:lpstr>Stylized Augmented Reality for Improved Immersion Fischer et al. (2005)</vt:lpstr>
      <vt:lpstr>Real-time Video Abstraction Winnemöller et al. (2006)</vt:lpstr>
      <vt:lpstr>Coherent Line Drawings Kang et al. (2007)</vt:lpstr>
      <vt:lpstr>Structure Adaptive Image Abstraction Kyprianidis &amp; Döllner (2008)</vt:lpstr>
      <vt:lpstr>Flow-based Image Abstraction Kang et al. (2009)</vt:lpstr>
      <vt:lpstr>Artistic Edge and Corner Preserving Smoothing Papari et al. (2009)</vt:lpstr>
      <vt:lpstr>Anisotropic Kuwahara Filtering Kyprianidis et al. (2009)</vt:lpstr>
      <vt:lpstr>Shape-simplifying Image Abstraction  Kang &amp; Lee (2008)</vt:lpstr>
      <vt:lpstr>Difference of Gaussians</vt:lpstr>
      <vt:lpstr>DoG Edges vs Canny Edges</vt:lpstr>
      <vt:lpstr>Edge Detection</vt:lpstr>
      <vt:lpstr>Edge Detection</vt:lpstr>
      <vt:lpstr>Laplacian of Gaussian (LoG) Marr &amp; Hildreth (1980)</vt:lpstr>
      <vt:lpstr>Difference of Gaussians (DoG) Marr &amp; Hildreth (1980)</vt:lpstr>
      <vt:lpstr>Difference of Gaussians (DoG) Marr &amp; Hildreth (1980)</vt:lpstr>
      <vt:lpstr>Smooth DoG Edges Winnemöller et al. (2006)</vt:lpstr>
      <vt:lpstr>Smooth DoG Edges Winnemöller et al. (2006)</vt:lpstr>
      <vt:lpstr>Difference of Gaussians Guided by Local Image Structure</vt:lpstr>
      <vt:lpstr>Edge Tangent Flow Kang et al. (2007)</vt:lpstr>
      <vt:lpstr>Edge Tangent Flow Kang et al. (2007)</vt:lpstr>
      <vt:lpstr>Edge Tangent Flow Kang et al. (2007)</vt:lpstr>
      <vt:lpstr>Flow-based Difference of Gaussians Kang et al. (2007)</vt:lpstr>
      <vt:lpstr>Structure Tensor</vt:lpstr>
      <vt:lpstr>Structure Tensor</vt:lpstr>
      <vt:lpstr>Structure Tensor</vt:lpstr>
      <vt:lpstr>Smoothed Structure Tensor</vt:lpstr>
      <vt:lpstr>Smoothed Structure Tensor</vt:lpstr>
      <vt:lpstr>Separable Flow-based Difference of Gaussians Kyprianidis &amp; Döllner (2008)</vt:lpstr>
      <vt:lpstr>Bilateral Filter</vt:lpstr>
      <vt:lpstr>Bilateral Filter Tomasi &amp; Manduchi (1998)</vt:lpstr>
      <vt:lpstr>Bilateral Filter Tomasi &amp; Manduchi (1998)</vt:lpstr>
      <vt:lpstr>xy-Separable Bilateral Filter Pham &amp; van Vliet (2005)</vt:lpstr>
      <vt:lpstr>xy-Separable Bilateral Filter Pham (2006)</vt:lpstr>
      <vt:lpstr>Orientation-aligned Bilateral Filter Kyprianidis &amp; Döllner (2008)</vt:lpstr>
      <vt:lpstr>Orientation-aligned Bilateral Filter Kyprianidis &amp; Döllner (2008)</vt:lpstr>
      <vt:lpstr>Orientation-aligned Bilateral Filter Kyprianidis &amp; Döllner (2008)</vt:lpstr>
      <vt:lpstr>Flow-based Bilateral Filter Kang et al. (2009)</vt:lpstr>
      <vt:lpstr>Flow-based Bilateral Filter Kang et al. (2009)</vt:lpstr>
      <vt:lpstr>Color Quantization Winnemöller et al. (2006)</vt:lpstr>
      <vt:lpstr>Color Quantization Winnemöller et al. (2006)</vt:lpstr>
      <vt:lpstr>Color Quantization Winnemöller et al. (2006)</vt:lpstr>
      <vt:lpstr>Color Quantization Winnemöller et al. (2006)</vt:lpstr>
      <vt:lpstr>Kuwahara Filter</vt:lpstr>
      <vt:lpstr>Kuwahara Filter</vt:lpstr>
      <vt:lpstr>Kuwahara Filter</vt:lpstr>
      <vt:lpstr>Kuwahara Filter</vt:lpstr>
      <vt:lpstr>Kuwahara Filter</vt:lpstr>
      <vt:lpstr>Kuwahara Filter</vt:lpstr>
      <vt:lpstr>Kuwahara Filter</vt:lpstr>
      <vt:lpstr>Kuwahara Filter</vt:lpstr>
      <vt:lpstr>Kuwahara Filter with Weighting Functions</vt:lpstr>
      <vt:lpstr>Kuwahara Filter with Weighting Functions</vt:lpstr>
      <vt:lpstr>Generalized Kuwahara Filter Papari et al. (2007)</vt:lpstr>
      <vt:lpstr>Generalized Kuwahara Filter Weighting Function Construction</vt:lpstr>
      <vt:lpstr>Generalized Kuwahara Filter</vt:lpstr>
      <vt:lpstr>Generalized Kuwahara Filter</vt:lpstr>
      <vt:lpstr>Generalized Kuwahara Filter</vt:lpstr>
      <vt:lpstr>Generalized Kuwahara Filter</vt:lpstr>
      <vt:lpstr>Generalized Kuwahara Filter</vt:lpstr>
      <vt:lpstr>Generalized Kuwahara Filter</vt:lpstr>
      <vt:lpstr>Generalized Kuwahara Filter</vt:lpstr>
      <vt:lpstr>Anisotropic Kuwahara Filter  Kyprianidis et al. (2009)</vt:lpstr>
      <vt:lpstr>Anisotropic Kuwahara Filter Algorithm Overview</vt:lpstr>
      <vt:lpstr>Anisotropic Kuwahara Filter Filter Shape Definition</vt:lpstr>
      <vt:lpstr>Anisotropic Kuwahara Filter</vt:lpstr>
      <vt:lpstr>Anisotropic Kuwahara Filter</vt:lpstr>
      <vt:lpstr>Anisotropic Kuwahara Filter</vt:lpstr>
      <vt:lpstr>Anisotropic Kuwahara Filter</vt:lpstr>
      <vt:lpstr>Anisotropic Kuwahara Filter</vt:lpstr>
      <vt:lpstr>Anisotropic Kuwahara Filter</vt:lpstr>
      <vt:lpstr>Anisotropic Kuwahara Filter Polynomial Weighting Functions</vt:lpstr>
      <vt:lpstr>Shape-simplifying Image Abstraction Kang &amp; Lee (2008)</vt:lpstr>
      <vt:lpstr>Shape-simplifying Image Abstraction Kang &amp; Lee (2008)</vt:lpstr>
      <vt:lpstr>Shape-simplifying Image Abstraction Kang &amp; Lee (2008)</vt:lpstr>
      <vt:lpstr>Shape-simplifying Image Abstraction Kang &amp; Lee (2008)</vt:lpstr>
      <vt:lpstr>Shape-simplifying Image Abstraction Kang &amp; Lee (2008)</vt:lpstr>
      <vt:lpstr>Shape-simplifying Image Abstraction Kang &amp; Lee (2008)</vt:lpstr>
      <vt:lpstr>Shape-simplifying Image Abstraction Kang &amp; Lee (2008)</vt:lpstr>
      <vt:lpstr>Shape-simplifying Image Abstraction Kang &amp; Lee (2008)</vt:lpstr>
    </vt:vector>
  </TitlesOfParts>
  <Company>HPI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jkyprian</dc:creator>
  <cp:lastModifiedBy>jkyprian</cp:lastModifiedBy>
  <cp:revision>161</cp:revision>
  <dcterms:created xsi:type="dcterms:W3CDTF">2010-12-20T16:29:40Z</dcterms:created>
  <dcterms:modified xsi:type="dcterms:W3CDTF">2011-04-10T22:35:18Z</dcterms:modified>
</cp:coreProperties>
</file>