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362" r:id="rId2"/>
    <p:sldId id="350" r:id="rId3"/>
    <p:sldId id="389" r:id="rId4"/>
    <p:sldId id="420" r:id="rId5"/>
    <p:sldId id="361" r:id="rId6"/>
    <p:sldId id="421" r:id="rId7"/>
    <p:sldId id="422" r:id="rId8"/>
    <p:sldId id="423" r:id="rId9"/>
    <p:sldId id="342" r:id="rId10"/>
    <p:sldId id="364" r:id="rId11"/>
    <p:sldId id="363" r:id="rId12"/>
    <p:sldId id="367" r:id="rId13"/>
    <p:sldId id="286" r:id="rId14"/>
    <p:sldId id="365" r:id="rId15"/>
    <p:sldId id="424" r:id="rId16"/>
    <p:sldId id="366" r:id="rId17"/>
    <p:sldId id="369" r:id="rId18"/>
    <p:sldId id="372" r:id="rId19"/>
    <p:sldId id="370" r:id="rId20"/>
    <p:sldId id="368" r:id="rId21"/>
    <p:sldId id="371" r:id="rId22"/>
    <p:sldId id="373" r:id="rId23"/>
    <p:sldId id="416" r:id="rId24"/>
    <p:sldId id="417" r:id="rId25"/>
    <p:sldId id="418" r:id="rId26"/>
    <p:sldId id="374" r:id="rId27"/>
    <p:sldId id="376" r:id="rId28"/>
    <p:sldId id="375" r:id="rId29"/>
    <p:sldId id="380" r:id="rId30"/>
    <p:sldId id="379" r:id="rId31"/>
    <p:sldId id="381" r:id="rId32"/>
    <p:sldId id="377" r:id="rId33"/>
    <p:sldId id="382" r:id="rId34"/>
    <p:sldId id="383" r:id="rId35"/>
    <p:sldId id="378" r:id="rId36"/>
    <p:sldId id="384" r:id="rId37"/>
    <p:sldId id="385" r:id="rId38"/>
    <p:sldId id="386" r:id="rId39"/>
    <p:sldId id="387" r:id="rId40"/>
    <p:sldId id="390" r:id="rId41"/>
    <p:sldId id="409" r:id="rId42"/>
    <p:sldId id="388" r:id="rId43"/>
    <p:sldId id="391" r:id="rId44"/>
    <p:sldId id="395" r:id="rId45"/>
    <p:sldId id="398" r:id="rId46"/>
    <p:sldId id="392" r:id="rId47"/>
    <p:sldId id="396" r:id="rId48"/>
    <p:sldId id="393" r:id="rId49"/>
    <p:sldId id="399" r:id="rId50"/>
    <p:sldId id="400" r:id="rId51"/>
    <p:sldId id="412" r:id="rId52"/>
    <p:sldId id="394" r:id="rId53"/>
    <p:sldId id="403" r:id="rId54"/>
    <p:sldId id="401" r:id="rId55"/>
    <p:sldId id="402" r:id="rId56"/>
    <p:sldId id="404" r:id="rId57"/>
    <p:sldId id="406" r:id="rId58"/>
    <p:sldId id="405" r:id="rId59"/>
    <p:sldId id="407" r:id="rId60"/>
    <p:sldId id="408" r:id="rId61"/>
    <p:sldId id="415" r:id="rId62"/>
    <p:sldId id="411" r:id="rId63"/>
    <p:sldId id="413" r:id="rId64"/>
    <p:sldId id="419" r:id="rId65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1A96F999-72CC-4B1E-980D-DE2F92B2424F}">
          <p14:sldIdLst>
            <p14:sldId id="256"/>
          </p14:sldIdLst>
        </p14:section>
        <p14:section name="Overview" id="{0268C94D-675C-406F-8FB0-7A3B8C29883A}">
          <p14:sldIdLst>
            <p14:sldId id="260"/>
            <p14:sldId id="285"/>
            <p14:sldId id="286"/>
            <p14:sldId id="287"/>
            <p14:sldId id="288"/>
            <p14:sldId id="291"/>
            <p14:sldId id="292"/>
            <p14:sldId id="293"/>
            <p14:sldId id="294"/>
          </p14:sldIdLst>
        </p14:section>
        <p14:section name="Difference of Gaussians" id="{240F2CC6-D5FF-47B2-9767-F759C4DC3897}">
          <p14:sldIdLst>
            <p14:sldId id="295"/>
            <p14:sldId id="333"/>
            <p14:sldId id="306"/>
            <p14:sldId id="329"/>
            <p14:sldId id="328"/>
            <p14:sldId id="305"/>
            <p14:sldId id="332"/>
            <p14:sldId id="330"/>
            <p14:sldId id="331"/>
            <p14:sldId id="307"/>
            <p14:sldId id="322"/>
            <p14:sldId id="323"/>
            <p14:sldId id="308"/>
            <p14:sldId id="309"/>
            <p14:sldId id="324"/>
            <p14:sldId id="325"/>
            <p14:sldId id="326"/>
            <p14:sldId id="327"/>
            <p14:sldId id="314"/>
          </p14:sldIdLst>
        </p14:section>
        <p14:section name="Bilateral Filter" id="{7C039ED4-1665-4842-8B95-FFA687681C44}">
          <p14:sldIdLst>
            <p14:sldId id="284"/>
            <p14:sldId id="310"/>
            <p14:sldId id="257"/>
            <p14:sldId id="311"/>
            <p14:sldId id="302"/>
            <p14:sldId id="303"/>
            <p14:sldId id="312"/>
            <p14:sldId id="313"/>
            <p14:sldId id="304"/>
            <p14:sldId id="321"/>
            <p14:sldId id="318"/>
            <p14:sldId id="319"/>
            <p14:sldId id="320"/>
          </p14:sldIdLst>
        </p14:section>
        <p14:section name="Kuwahara Filter" id="{47C4E8AF-577D-44B6-AD71-31FCADD8C1BF}">
          <p14:sldIdLst>
            <p14:sldId id="289"/>
            <p14:sldId id="262"/>
            <p14:sldId id="261"/>
            <p14:sldId id="298"/>
            <p14:sldId id="299"/>
            <p14:sldId id="300"/>
            <p14:sldId id="272"/>
            <p14:sldId id="273"/>
            <p14:sldId id="276"/>
            <p14:sldId id="277"/>
            <p14:sldId id="281"/>
            <p14:sldId id="280"/>
            <p14:sldId id="315"/>
            <p14:sldId id="316"/>
            <p14:sldId id="269"/>
            <p14:sldId id="270"/>
            <p14:sldId id="271"/>
            <p14:sldId id="274"/>
            <p14:sldId id="275"/>
            <p14:sldId id="282"/>
            <p14:sldId id="290"/>
            <p14:sldId id="283"/>
            <p14:sldId id="266"/>
            <p14:sldId id="267"/>
            <p14:sldId id="268"/>
            <p14:sldId id="317"/>
            <p14:sldId id="278"/>
            <p14:sldId id="279"/>
            <p14:sldId id="258"/>
          </p14:sldIdLst>
        </p14:section>
        <p14:section name="Shape-simplifying Image Abstraction" id="{693EA7FC-CD6A-4CE4-A30D-375086A0BCCA}">
          <p14:sldIdLst>
            <p14:sldId id="334"/>
            <p14:sldId id="335"/>
            <p14:sldId id="336"/>
            <p14:sldId id="337"/>
            <p14:sldId id="338"/>
            <p14:sldId id="341"/>
            <p14:sldId id="339"/>
            <p14:sldId id="34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D4ECBA"/>
    <a:srgbClr val="CCFFCC"/>
    <a:srgbClr val="89827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702" autoAdjust="0"/>
    <p:restoredTop sz="43190" autoAdjust="0"/>
  </p:normalViewPr>
  <p:slideViewPr>
    <p:cSldViewPr>
      <p:cViewPr varScale="1">
        <p:scale>
          <a:sx n="45" d="100"/>
          <a:sy n="45" d="100"/>
        </p:scale>
        <p:origin x="-108" y="-36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14"/>
    </p:cViewPr>
  </p:sorterViewPr>
  <p:notesViewPr>
    <p:cSldViewPr>
      <p:cViewPr varScale="1">
        <p:scale>
          <a:sx n="97" d="100"/>
          <a:sy n="97" d="100"/>
        </p:scale>
        <p:origin x="-358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image" Target="../media/image1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image" Target="../media/image128.png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1619E-5AD5-4776-B1A6-97253C435DD7}" type="datetimeFigureOut">
              <a:rPr lang="en-US" smtClean="0"/>
              <a:pPr/>
              <a:t>4/10/2011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DD796-B3DF-4A4C-AA04-84A2DEFC63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0926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A2569-35A4-4B9A-8363-CB39DE7FE6E5}" type="datetimeFigureOut">
              <a:rPr lang="en-US" smtClean="0"/>
              <a:pPr/>
              <a:t>4/10/2011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A1008-0FDC-4586-997C-E8D5A5C03C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8008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A1008-0FDC-4586-997C-E8D5A5C03C6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9958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 bIns="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Eurographics 2011  •  Artistic Stylization of Images and Video  •  Part III  •  </a:t>
            </a:r>
            <a:fld id="{91D045F7-AAAF-406E-85D4-6B23E98C84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1755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bIns="0"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III  •  </a:t>
            </a:r>
            <a:fld id="{91D045F7-AAAF-406E-85D4-6B23E98C84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54136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114800"/>
          </a:xfrm>
        </p:spPr>
        <p:txBody>
          <a:bodyPr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114800"/>
          </a:xfrm>
        </p:spPr>
        <p:txBody>
          <a:bodyPr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Eurographics 2011  •  Artistic Stylization of Images and Video  •  Part III  •  </a:t>
            </a:r>
            <a:fld id="{91D045F7-AAAF-406E-85D4-6B23E98C84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4313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Eurographics 2011  •  Artistic Stylization of Images and Video  •  Part III  •  </a:t>
            </a:r>
            <a:fld id="{91D045F7-AAAF-406E-85D4-6B23E98C84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5739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898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24" y="0"/>
            <a:ext cx="6400775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114800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57200" y="5486400"/>
            <a:ext cx="82296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rgbClr val="898270"/>
                </a:solidFill>
              </a:defRPr>
            </a:lvl1pPr>
          </a:lstStyle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III  •  </a:t>
            </a:r>
            <a:fld id="{91D045F7-AAAF-406E-85D4-6B23E98C84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22683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8861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ClrTx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Tx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npr\dreams.avi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npr\haysessa_lotr.avi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npr\bearwave_thicklinecartoon.avi" TargetMode="External"/><Relationship Id="rId1" Type="http://schemas.openxmlformats.org/officeDocument/2006/relationships/video" Target="file:///C:\npr\bounce_gradshade.avi" TargetMode="Externa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npr\bounce_painterly_ourmethod.avi" TargetMode="External"/><Relationship Id="rId1" Type="http://schemas.openxmlformats.org/officeDocument/2006/relationships/video" Target="file:///C:\npr\videotoon_out.avi" TargetMode="Externa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oleObject" Target="../embeddings/oleObject19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3.bin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1.bin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5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1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8.png"/><Relationship Id="rId2" Type="http://schemas.openxmlformats.org/officeDocument/2006/relationships/video" Target="file:///C:\npr\metro_warp_veloc.avi" TargetMode="Externa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npr\jpc_bounce_cartoon.avi" TargetMode="External"/><Relationship Id="rId1" Type="http://schemas.openxmlformats.org/officeDocument/2006/relationships/video" Target="file:///C:\npr\jpc_motionstylise_lowres.avi" TargetMode="Externa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video" Target="file:///C:\npr\videotoon_src_xvid.avi" TargetMode="External"/><Relationship Id="rId1" Type="http://schemas.openxmlformats.org/officeDocument/2006/relationships/video" Target="file:///C:\npr\tooning.avi" TargetMode="Externa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226997"/>
            <a:ext cx="7772400" cy="1630503"/>
          </a:xfrm>
        </p:spPr>
        <p:txBody>
          <a:bodyPr/>
          <a:lstStyle/>
          <a:p>
            <a:r>
              <a:rPr lang="en-US" b="1" dirty="0" smtClean="0">
                <a:solidFill>
                  <a:schemeClr val="accent4"/>
                </a:solidFill>
              </a:rPr>
              <a:t>Artistic Stylization of Images and Video </a:t>
            </a:r>
            <a:br>
              <a:rPr lang="en-US" b="1" dirty="0" smtClean="0">
                <a:solidFill>
                  <a:schemeClr val="accent4"/>
                </a:solidFill>
              </a:rPr>
            </a:br>
            <a:r>
              <a:rPr lang="en-US" sz="2400" dirty="0" smtClean="0">
                <a:solidFill>
                  <a:schemeClr val="accent4"/>
                </a:solidFill>
              </a:rPr>
              <a:t>Part II – Vision for </a:t>
            </a:r>
            <a:r>
              <a:rPr lang="en-US" sz="2400" dirty="0" err="1" smtClean="0">
                <a:solidFill>
                  <a:schemeClr val="accent4"/>
                </a:solidFill>
              </a:rPr>
              <a:t>Stylisation</a:t>
            </a:r>
            <a:r>
              <a:rPr lang="en-US" sz="2400" dirty="0" smtClean="0">
                <a:solidFill>
                  <a:schemeClr val="accent4"/>
                </a:solidFill>
              </a:rPr>
              <a:t/>
            </a:r>
            <a:br>
              <a:rPr lang="en-US" sz="2400" dirty="0" smtClean="0">
                <a:solidFill>
                  <a:schemeClr val="accent4"/>
                </a:solidFill>
              </a:rPr>
            </a:br>
            <a:r>
              <a:rPr lang="en-US" sz="1800" dirty="0" err="1" smtClean="0">
                <a:solidFill>
                  <a:schemeClr val="accent4"/>
                </a:solidFill>
              </a:rPr>
              <a:t>Eurographics</a:t>
            </a:r>
            <a:r>
              <a:rPr lang="en-US" sz="1800" dirty="0" smtClean="0">
                <a:solidFill>
                  <a:schemeClr val="accent4"/>
                </a:solidFill>
              </a:rPr>
              <a:t> 2011</a:t>
            </a:r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John Collomosse</a:t>
            </a:r>
            <a:endParaRPr lang="en-US" sz="2000" baseline="30000" dirty="0" smtClean="0">
              <a:solidFill>
                <a:schemeClr val="accent4"/>
              </a:solidFill>
            </a:endParaRPr>
          </a:p>
          <a:p>
            <a:endParaRPr lang="en-US" dirty="0" smtClean="0">
              <a:solidFill>
                <a:schemeClr val="accent4"/>
              </a:solidFill>
            </a:endParaRPr>
          </a:p>
          <a:p>
            <a:r>
              <a:rPr lang="en-US" sz="1400" dirty="0" smtClean="0">
                <a:solidFill>
                  <a:schemeClr val="accent4"/>
                </a:solidFill>
              </a:rPr>
              <a:t>Centre for Vision Speech and Signal Processing (CVSSP), </a:t>
            </a:r>
          </a:p>
          <a:p>
            <a:r>
              <a:rPr lang="en-US" sz="1400" dirty="0" smtClean="0">
                <a:solidFill>
                  <a:schemeClr val="accent4"/>
                </a:solidFill>
              </a:rPr>
              <a:t>University of Surrey, United Kingdom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1670" y="4857784"/>
            <a:ext cx="5000660" cy="8572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b="1" dirty="0" smtClean="0"/>
              <a:t>http://kahlan.eps.surrey.ac.uk/EG2011</a:t>
            </a:r>
            <a:endParaRPr lang="en-GB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7080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1000113"/>
            <a:ext cx="5857916" cy="138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Segment levels of low-pass (Gaussian) pyramid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err="1" smtClean="0"/>
              <a:t>DeCarlo</a:t>
            </a:r>
            <a:r>
              <a:rPr lang="en-US" b="1" dirty="0" smtClean="0"/>
              <a:t> uses factor of      </a:t>
            </a:r>
            <a:r>
              <a:rPr lang="en-US" b="1" dirty="0" smtClean="0">
                <a:latin typeface="Symbol" pitchFamily="18" charset="2"/>
              </a:rPr>
              <a:t>s</a:t>
            </a:r>
            <a:r>
              <a:rPr lang="en-US" b="1" dirty="0" smtClean="0"/>
              <a:t> between layers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Discard regions &lt; 500 pixels (on 640x480 image)</a:t>
            </a:r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643174" y="-20"/>
            <a:ext cx="6400775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Stylization and Abstraction of Photographs Implementation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Steps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929322" y="571484"/>
            <a:ext cx="2857520" cy="3286148"/>
            <a:chOff x="3214678" y="714360"/>
            <a:chExt cx="5143536" cy="5072098"/>
          </a:xfrm>
        </p:grpSpPr>
        <p:pic>
          <p:nvPicPr>
            <p:cNvPr id="37898" name="Picture 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14678" y="2814658"/>
              <a:ext cx="4371975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isometricOffAxis1Top"/>
              <a:lightRig rig="threePt" dir="t"/>
            </a:scene3d>
          </p:spPr>
        </p:pic>
        <p:pic>
          <p:nvPicPr>
            <p:cNvPr id="3789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57611" y="2100278"/>
              <a:ext cx="4371975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isometricOffAxis1Top"/>
              <a:lightRig rig="threePt" dir="t"/>
            </a:scene3d>
          </p:spPr>
        </p:pic>
        <p:pic>
          <p:nvPicPr>
            <p:cNvPr id="37897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43350" y="1428740"/>
              <a:ext cx="440055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isometricOffAxis1Top"/>
              <a:lightRig rig="threePt" dir="t"/>
            </a:scene3d>
          </p:spPr>
        </p:pic>
        <p:pic>
          <p:nvPicPr>
            <p:cNvPr id="37896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67189" y="714360"/>
              <a:ext cx="4391025" cy="300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isometricOffAxis1Top"/>
              <a:lightRig rig="threePt" dir="t"/>
            </a:scene3d>
          </p:spPr>
        </p:pic>
      </p:grpSp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3639" y="3500442"/>
            <a:ext cx="2700327" cy="181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78" y="1428740"/>
            <a:ext cx="238124" cy="20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357158" y="1714492"/>
            <a:ext cx="5429288" cy="136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defRPr/>
            </a:pPr>
            <a:endParaRPr lang="en-US" sz="1900" b="1" dirty="0" smtClean="0"/>
          </a:p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Segments grouped into hierarchy from fine to coarse based on overlap and common </a:t>
            </a:r>
            <a:r>
              <a:rPr lang="en-US" sz="1900" b="1" dirty="0" err="1" smtClean="0"/>
              <a:t>colour</a:t>
            </a:r>
            <a:endParaRPr lang="en-US" b="1" dirty="0" smtClean="0"/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dirty="0"/>
          </a:p>
        </p:txBody>
      </p:sp>
      <p:sp>
        <p:nvSpPr>
          <p:cNvPr id="22" name="Down Arrow 21"/>
          <p:cNvSpPr/>
          <p:nvPr/>
        </p:nvSpPr>
        <p:spPr>
          <a:xfrm flipV="1">
            <a:off x="5715008" y="1357302"/>
            <a:ext cx="357190" cy="1785950"/>
          </a:xfrm>
          <a:prstGeom prst="downArrow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400" dirty="0" smtClean="0"/>
              <a:t>Grouping</a:t>
            </a:r>
            <a:endParaRPr lang="en-GB" sz="1400" dirty="0"/>
          </a:p>
        </p:txBody>
      </p:sp>
      <p:pic>
        <p:nvPicPr>
          <p:cNvPr id="37902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7224" y="3693701"/>
            <a:ext cx="3143272" cy="52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357158" y="3000376"/>
            <a:ext cx="4929222" cy="21431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dirty="0" smtClean="0"/>
              <a:t>1. For each* region A at the current level e.g. L</a:t>
            </a:r>
            <a:r>
              <a:rPr lang="en-GB" sz="1000" dirty="0" smtClean="0"/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1472" y="3286128"/>
            <a:ext cx="5357850" cy="21431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dirty="0" smtClean="0"/>
              <a:t>2. Find the region B</a:t>
            </a:r>
            <a:r>
              <a:rPr lang="en-GB" sz="1000" dirty="0" smtClean="0"/>
              <a:t>i</a:t>
            </a:r>
            <a:r>
              <a:rPr lang="en-GB" dirty="0" smtClean="0"/>
              <a:t> in level above e.g. L</a:t>
            </a:r>
            <a:r>
              <a:rPr lang="en-GB" sz="1000" dirty="0" smtClean="0"/>
              <a:t>2</a:t>
            </a:r>
            <a:r>
              <a:rPr lang="en-GB" dirty="0" smtClean="0"/>
              <a:t> maximising:</a:t>
            </a:r>
            <a:endParaRPr lang="en-GB" sz="1000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8715404" y="2714624"/>
            <a:ext cx="348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L</a:t>
            </a:r>
            <a:r>
              <a:rPr lang="en-GB" sz="1000" dirty="0" smtClean="0"/>
              <a:t>1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8715404" y="2285996"/>
            <a:ext cx="348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L</a:t>
            </a:r>
            <a:r>
              <a:rPr lang="en-GB" sz="1000" dirty="0" smtClean="0"/>
              <a:t>2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571472" y="4286260"/>
            <a:ext cx="5357850" cy="42862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sz="1600" dirty="0" smtClean="0"/>
              <a:t>3. Assign A’s parent to Bi, providing               is contiguous+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7158" y="4857764"/>
            <a:ext cx="5214974" cy="42862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sz="1200" dirty="0" smtClean="0"/>
              <a:t>*At step 1, iterate through regions in order of increasing area. </a:t>
            </a:r>
          </a:p>
          <a:p>
            <a:r>
              <a:rPr lang="en-GB" sz="1200" dirty="0" smtClean="0"/>
              <a:t>+ After all levels are processed, any orphan regions become children of root note.</a:t>
            </a:r>
          </a:p>
        </p:txBody>
      </p:sp>
      <p:pic>
        <p:nvPicPr>
          <p:cNvPr id="37903" name="Picture 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19501" y="4392386"/>
            <a:ext cx="5143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40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2643174" y="-20"/>
            <a:ext cx="6400775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Stylization and Abstraction of Photographs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Decarlo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Santella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(2002)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2910" y="3425643"/>
            <a:ext cx="5786446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Painting starts at the coarsest level of region detail</a:t>
            </a:r>
          </a:p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A region is split if more than half its children are fixated upon</a:t>
            </a:r>
          </a:p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The resulting region map is noisy, but aesthetics improve after smoothing and </a:t>
            </a:r>
            <a:r>
              <a:rPr lang="en-US" sz="1900" b="1" dirty="0" err="1" smtClean="0"/>
              <a:t>vectorisation</a:t>
            </a:r>
            <a:endParaRPr lang="en-US" b="1" dirty="0" smtClean="0"/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50"/>
            <a:ext cx="48863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075519"/>
            <a:ext cx="1730042" cy="221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Line Callout 1 (No Border) 21"/>
          <p:cNvSpPr/>
          <p:nvPr/>
        </p:nvSpPr>
        <p:spPr>
          <a:xfrm>
            <a:off x="7572396" y="2857500"/>
            <a:ext cx="1285884" cy="357190"/>
          </a:xfrm>
          <a:prstGeom prst="callout1">
            <a:avLst>
              <a:gd name="adj1" fmla="val 60927"/>
              <a:gd name="adj2" fmla="val -1321"/>
              <a:gd name="adj3" fmla="val -135573"/>
              <a:gd name="adj4" fmla="val -4803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latin typeface="+mj-lt"/>
              </a:rPr>
              <a:t>Post-smoothing</a:t>
            </a:r>
            <a:endParaRPr lang="en-US" sz="1400" dirty="0">
              <a:latin typeface="+mj-lt"/>
            </a:endParaRPr>
          </a:p>
        </p:txBody>
      </p:sp>
      <p:sp>
        <p:nvSpPr>
          <p:cNvPr id="23" name="Line Callout 1 (No Border) 22"/>
          <p:cNvSpPr/>
          <p:nvPr/>
        </p:nvSpPr>
        <p:spPr>
          <a:xfrm>
            <a:off x="7286644" y="1643054"/>
            <a:ext cx="1571636" cy="428628"/>
          </a:xfrm>
          <a:prstGeom prst="callout1">
            <a:avLst>
              <a:gd name="adj1" fmla="val 60927"/>
              <a:gd name="adj2" fmla="val -1321"/>
              <a:gd name="adj3" fmla="val -93414"/>
              <a:gd name="adj4" fmla="val -2309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latin typeface="+mj-lt"/>
              </a:rPr>
              <a:t>Region detail identified via fixation</a:t>
            </a:r>
            <a:endParaRPr lang="en-US" sz="1400" dirty="0">
              <a:latin typeface="+mj-lt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40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81" y="0"/>
            <a:ext cx="6400775" cy="914400"/>
          </a:xfrm>
        </p:spPr>
        <p:txBody>
          <a:bodyPr/>
          <a:lstStyle/>
          <a:p>
            <a:r>
              <a:rPr lang="en-US" sz="2200" dirty="0" smtClean="0"/>
              <a:t>Sieves</a:t>
            </a:r>
            <a:br>
              <a:rPr lang="en-US" sz="2200" dirty="0" smtClean="0"/>
            </a:br>
            <a:r>
              <a:rPr lang="en-US" sz="1600" dirty="0" err="1" smtClean="0"/>
              <a:t>Bangham</a:t>
            </a:r>
            <a:r>
              <a:rPr lang="en-US" sz="1600" dirty="0" smtClean="0"/>
              <a:t> et al. (2003)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2844" y="1000112"/>
            <a:ext cx="9001156" cy="106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Alternative scale-space hierarchy using </a:t>
            </a:r>
            <a:r>
              <a:rPr lang="en-US" sz="1900" b="1" u="sng" dirty="0" smtClean="0"/>
              <a:t>sieves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Morphological operations (closure followed by opening)</a:t>
            </a:r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928938"/>
            <a:ext cx="564360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263506"/>
            <a:ext cx="5643602" cy="52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3500442"/>
            <a:ext cx="564360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4051864"/>
            <a:ext cx="5643602" cy="52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79" y="4643450"/>
            <a:ext cx="5643603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1571604" y="178593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Courier New" pitchFamily="49" charset="0"/>
                <a:cs typeface="Courier New" pitchFamily="49" charset="0"/>
              </a:rPr>
              <a:t>X=</a:t>
            </a:r>
            <a:r>
              <a:rPr lang="en-GB" dirty="0" err="1" smtClean="0">
                <a:latin typeface="Courier New" pitchFamily="49" charset="0"/>
                <a:cs typeface="Courier New" pitchFamily="49" charset="0"/>
              </a:rPr>
              <a:t>imerode</a:t>
            </a:r>
            <a:r>
              <a:rPr lang="en-GB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GB" dirty="0" err="1" smtClean="0">
                <a:latin typeface="Courier New" pitchFamily="49" charset="0"/>
                <a:cs typeface="Courier New" pitchFamily="49" charset="0"/>
              </a:rPr>
              <a:t>imdilate</a:t>
            </a:r>
            <a:r>
              <a:rPr lang="en-GB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GB" dirty="0" err="1" smtClean="0">
                <a:latin typeface="Courier New" pitchFamily="49" charset="0"/>
                <a:cs typeface="Courier New" pitchFamily="49" charset="0"/>
              </a:rPr>
              <a:t>X,ones</a:t>
            </a:r>
            <a:r>
              <a:rPr lang="en-GB" dirty="0" smtClean="0">
                <a:latin typeface="Courier New" pitchFamily="49" charset="0"/>
                <a:cs typeface="Courier New" pitchFamily="49" charset="0"/>
              </a:rPr>
              <a:t>(1,N)),ones(1,N));</a:t>
            </a:r>
            <a:endParaRPr lang="en-GB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20518" y="2273854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urier New" pitchFamily="49" charset="0"/>
                <a:cs typeface="Courier New" pitchFamily="49" charset="0"/>
              </a:rPr>
              <a:t>X</a:t>
            </a:r>
            <a:endParaRPr lang="en-GB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8596" y="3000376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urier New" pitchFamily="49" charset="0"/>
                <a:cs typeface="Courier New" pitchFamily="49" charset="0"/>
              </a:rPr>
              <a:t>X at N=2</a:t>
            </a:r>
            <a:endParaRPr lang="en-GB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6948" y="355973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urier New" pitchFamily="49" charset="0"/>
                <a:cs typeface="Courier New" pitchFamily="49" charset="0"/>
              </a:rPr>
              <a:t>X at N=3</a:t>
            </a:r>
            <a:endParaRPr lang="en-GB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8596" y="4059804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urier New" pitchFamily="49" charset="0"/>
                <a:cs typeface="Courier New" pitchFamily="49" charset="0"/>
              </a:rPr>
              <a:t>X at N=4</a:t>
            </a:r>
            <a:endParaRPr lang="en-GB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8596" y="4643450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urier New" pitchFamily="49" charset="0"/>
                <a:cs typeface="Courier New" pitchFamily="49" charset="0"/>
              </a:rPr>
              <a:t>X at N=5</a:t>
            </a:r>
            <a:endParaRPr lang="en-GB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72396" y="2357434"/>
            <a:ext cx="914400" cy="28575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400" dirty="0" smtClean="0"/>
              <a:t>Original 1D signal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72396" y="3000376"/>
            <a:ext cx="914400" cy="28575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400" dirty="0" smtClean="0"/>
              <a:t>...grouping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72396" y="3571880"/>
            <a:ext cx="914400" cy="28575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400" dirty="0" smtClean="0"/>
              <a:t>...no change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72396" y="4143384"/>
            <a:ext cx="914400" cy="28575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400" dirty="0" smtClean="0"/>
              <a:t>...grouping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714480" y="2747281"/>
            <a:ext cx="5857916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572396" y="4714888"/>
            <a:ext cx="914400" cy="28575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400" dirty="0" smtClean="0"/>
              <a:t>...root</a:t>
            </a:r>
          </a:p>
        </p:txBody>
      </p:sp>
      <p:sp>
        <p:nvSpPr>
          <p:cNvPr id="30" name="Right Brace 29"/>
          <p:cNvSpPr/>
          <p:nvPr/>
        </p:nvSpPr>
        <p:spPr>
          <a:xfrm rot="16200000">
            <a:off x="4107653" y="2464591"/>
            <a:ext cx="285752" cy="7858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Right Brace 30"/>
          <p:cNvSpPr/>
          <p:nvPr/>
        </p:nvSpPr>
        <p:spPr>
          <a:xfrm rot="16200000">
            <a:off x="3679025" y="3250409"/>
            <a:ext cx="285752" cy="150019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2" name="Right Brace 31"/>
          <p:cNvSpPr/>
          <p:nvPr/>
        </p:nvSpPr>
        <p:spPr>
          <a:xfrm rot="16200000">
            <a:off x="5607851" y="3393285"/>
            <a:ext cx="285752" cy="12144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Right Brace 32"/>
          <p:cNvSpPr/>
          <p:nvPr/>
        </p:nvSpPr>
        <p:spPr>
          <a:xfrm rot="16200000">
            <a:off x="4572000" y="2000244"/>
            <a:ext cx="285752" cy="52864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81" y="0"/>
            <a:ext cx="6400775" cy="914400"/>
          </a:xfrm>
        </p:spPr>
        <p:txBody>
          <a:bodyPr/>
          <a:lstStyle/>
          <a:p>
            <a:r>
              <a:rPr lang="en-US" sz="2200" dirty="0" smtClean="0"/>
              <a:t>The Art of Scale Space (Sieves)</a:t>
            </a:r>
            <a:br>
              <a:rPr lang="en-US" sz="2200" dirty="0" smtClean="0"/>
            </a:br>
            <a:r>
              <a:rPr lang="en-US" sz="1600" dirty="0" err="1" smtClean="0"/>
              <a:t>Bangham</a:t>
            </a:r>
            <a:r>
              <a:rPr lang="en-US" sz="1600" dirty="0" smtClean="0"/>
              <a:t> et al. (2003)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2844" y="1000112"/>
            <a:ext cx="9001156" cy="101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Sieves better preserve edges/corners vs. Gaussian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/>
              <a:t>Extended to 2D in [</a:t>
            </a:r>
            <a:r>
              <a:rPr lang="en-US" sz="1600" dirty="0" err="1" smtClean="0"/>
              <a:t>Bangham</a:t>
            </a:r>
            <a:r>
              <a:rPr lang="en-US" sz="1600" dirty="0" smtClean="0"/>
              <a:t> ‘99],  NPR application [</a:t>
            </a:r>
            <a:r>
              <a:rPr lang="en-US" sz="1600" dirty="0" err="1" smtClean="0"/>
              <a:t>Bangham</a:t>
            </a:r>
            <a:r>
              <a:rPr lang="en-US" sz="1600" dirty="0" smtClean="0"/>
              <a:t> ’03].  </a:t>
            </a:r>
            <a:r>
              <a:rPr lang="en-US" sz="1600" dirty="0" err="1" smtClean="0"/>
              <a:t>Colour</a:t>
            </a:r>
            <a:r>
              <a:rPr lang="en-US" sz="1600" dirty="0" smtClean="0"/>
              <a:t>  sieves (Harvey ‘04)</a:t>
            </a:r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302" y="1857368"/>
            <a:ext cx="437113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8582" y="1857368"/>
            <a:ext cx="437113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42844" y="4855025"/>
            <a:ext cx="9001156" cy="717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dirty="0" smtClean="0"/>
              <a:t>Similar level of detail strategy to </a:t>
            </a:r>
            <a:r>
              <a:rPr lang="en-US" sz="1900" dirty="0" err="1" smtClean="0"/>
              <a:t>Decarlo</a:t>
            </a:r>
            <a:r>
              <a:rPr lang="en-US" sz="1900" dirty="0" smtClean="0"/>
              <a:t>/</a:t>
            </a:r>
            <a:r>
              <a:rPr lang="en-US" sz="1900" dirty="0" err="1" smtClean="0"/>
              <a:t>Santella</a:t>
            </a:r>
            <a:r>
              <a:rPr lang="en-US" sz="1900" dirty="0" smtClean="0"/>
              <a:t> can be applied to scale-space tree</a:t>
            </a:r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81" y="0"/>
            <a:ext cx="6400775" cy="914400"/>
          </a:xfrm>
        </p:spPr>
        <p:txBody>
          <a:bodyPr/>
          <a:lstStyle/>
          <a:p>
            <a:r>
              <a:rPr lang="en-US" sz="2200" dirty="0" smtClean="0"/>
              <a:t>Region based Painting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4282" y="1071550"/>
            <a:ext cx="578644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Painting the </a:t>
            </a:r>
            <a:r>
              <a:rPr lang="en-US" sz="1900" b="1" dirty="0" smtClean="0"/>
              <a:t>regions</a:t>
            </a:r>
            <a:endParaRPr lang="en-US" sz="1900" b="1" dirty="0" smtClean="0"/>
          </a:p>
        </p:txBody>
      </p:sp>
      <p:grpSp>
        <p:nvGrpSpPr>
          <p:cNvPr id="17" name="Group 16"/>
          <p:cNvGrpSpPr/>
          <p:nvPr/>
        </p:nvGrpSpPr>
        <p:grpSpPr>
          <a:xfrm>
            <a:off x="357158" y="1500178"/>
            <a:ext cx="2714644" cy="3286148"/>
            <a:chOff x="357158" y="1500178"/>
            <a:chExt cx="2714644" cy="3286148"/>
          </a:xfrm>
        </p:grpSpPr>
        <p:sp>
          <p:nvSpPr>
            <p:cNvPr id="8" name="TextBox 7"/>
            <p:cNvSpPr txBox="1"/>
            <p:nvPr/>
          </p:nvSpPr>
          <p:spPr>
            <a:xfrm>
              <a:off x="357158" y="1500178"/>
              <a:ext cx="2714644" cy="328614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 anchorCtr="0">
              <a:noAutofit/>
            </a:bodyPr>
            <a:lstStyle/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r>
                <a:rPr lang="en-US" sz="1400" b="1" dirty="0" smtClean="0"/>
                <a:t>Paint via 3</a:t>
              </a:r>
              <a:r>
                <a:rPr lang="en-US" sz="1400" b="1" baseline="30000" dirty="0" smtClean="0"/>
                <a:t>rd</a:t>
              </a:r>
              <a:r>
                <a:rPr lang="en-US" sz="1400" b="1" dirty="0" smtClean="0"/>
                <a:t> party algorithm e.g. </a:t>
              </a:r>
              <a:r>
                <a:rPr lang="en-US" sz="1400" b="1" dirty="0" err="1" smtClean="0"/>
                <a:t>Hertzmann</a:t>
              </a:r>
              <a:r>
                <a:rPr lang="en-US" sz="1400" b="1" dirty="0" smtClean="0"/>
                <a:t> with constant stroke size [</a:t>
              </a:r>
              <a:r>
                <a:rPr lang="en-US" sz="1400" b="1" dirty="0" err="1" smtClean="0"/>
                <a:t>Santella</a:t>
              </a:r>
              <a:r>
                <a:rPr lang="en-US" sz="1400" b="1" dirty="0" smtClean="0"/>
                <a:t> /</a:t>
              </a:r>
              <a:r>
                <a:rPr lang="en-US" sz="1400" b="1" dirty="0" err="1" smtClean="0"/>
                <a:t>DeCarlo</a:t>
              </a:r>
              <a:r>
                <a:rPr lang="en-US" sz="1400" b="1" dirty="0" smtClean="0"/>
                <a:t> NPAR’02]</a:t>
              </a:r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800" b="1" dirty="0" smtClean="0"/>
            </a:p>
            <a:p>
              <a:pPr lvl="0" algn="ctr"/>
              <a:endParaRPr lang="en-US" sz="800" b="1" dirty="0" smtClean="0"/>
            </a:p>
            <a:p>
              <a:pPr lvl="0" algn="ctr"/>
              <a:endParaRPr lang="en-US" sz="1600" b="1" dirty="0" smtClean="0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0034" y="1643054"/>
              <a:ext cx="2481138" cy="221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" name="Group 18"/>
          <p:cNvGrpSpPr/>
          <p:nvPr/>
        </p:nvGrpSpPr>
        <p:grpSpPr>
          <a:xfrm>
            <a:off x="3143240" y="1500178"/>
            <a:ext cx="2714644" cy="3786214"/>
            <a:chOff x="3143240" y="1500178"/>
            <a:chExt cx="2714644" cy="3786214"/>
          </a:xfrm>
        </p:grpSpPr>
        <p:sp>
          <p:nvSpPr>
            <p:cNvPr id="9" name="TextBox 8"/>
            <p:cNvSpPr txBox="1"/>
            <p:nvPr/>
          </p:nvSpPr>
          <p:spPr>
            <a:xfrm>
              <a:off x="3143240" y="1500178"/>
              <a:ext cx="2714644" cy="378621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 anchorCtr="0">
              <a:noAutofit/>
            </a:bodyPr>
            <a:lstStyle/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800" b="1" dirty="0" smtClean="0"/>
            </a:p>
            <a:p>
              <a:pPr lvl="0" algn="ctr"/>
              <a:endParaRPr lang="en-US" sz="800" b="1" dirty="0" smtClean="0"/>
            </a:p>
            <a:p>
              <a:pPr lvl="0" algn="ctr"/>
              <a:r>
                <a:rPr lang="en-US" sz="1400" b="1" dirty="0" smtClean="0"/>
                <a:t>Fill region with strokes in direction of principal axis [</a:t>
              </a:r>
              <a:r>
                <a:rPr lang="en-US" sz="1400" b="1" dirty="0" err="1" smtClean="0"/>
                <a:t>Shugrina</a:t>
              </a:r>
              <a:r>
                <a:rPr lang="en-US" sz="1400" b="1" dirty="0" smtClean="0"/>
                <a:t> et al, NPAR ‘06]</a:t>
              </a: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14678" y="1571616"/>
              <a:ext cx="2492921" cy="1309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14678" y="2891166"/>
              <a:ext cx="2500330" cy="1471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6" name="Straight Arrow Connector 15"/>
            <p:cNvCxnSpPr>
              <a:stCxn id="3075" idx="3"/>
            </p:cNvCxnSpPr>
            <p:nvPr/>
          </p:nvCxnSpPr>
          <p:spPr>
            <a:xfrm flipH="1" flipV="1">
              <a:off x="3143240" y="2071682"/>
              <a:ext cx="2564359" cy="15477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4179091" y="2107401"/>
              <a:ext cx="714380" cy="714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929322" y="1500178"/>
            <a:ext cx="2857520" cy="3786214"/>
            <a:chOff x="5929322" y="1500178"/>
            <a:chExt cx="2857520" cy="3786214"/>
          </a:xfrm>
        </p:grpSpPr>
        <p:sp>
          <p:nvSpPr>
            <p:cNvPr id="10" name="TextBox 9"/>
            <p:cNvSpPr txBox="1"/>
            <p:nvPr/>
          </p:nvSpPr>
          <p:spPr>
            <a:xfrm>
              <a:off x="5929322" y="1500178"/>
              <a:ext cx="2857520" cy="378621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 anchorCtr="0">
              <a:noAutofit/>
            </a:bodyPr>
            <a:lstStyle/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800" b="1" dirty="0" smtClean="0"/>
            </a:p>
            <a:p>
              <a:pPr lvl="0" algn="ctr"/>
              <a:endParaRPr lang="en-US" sz="800" b="1" dirty="0" smtClean="0"/>
            </a:p>
            <a:p>
              <a:pPr lvl="0" algn="ctr"/>
              <a:endParaRPr lang="en-US" sz="800" b="1" dirty="0" smtClean="0"/>
            </a:p>
            <a:p>
              <a:pPr lvl="0" algn="ctr"/>
              <a:endParaRPr lang="en-US" sz="800" b="1" dirty="0" smtClean="0"/>
            </a:p>
            <a:p>
              <a:pPr lvl="0" algn="ctr"/>
              <a:endParaRPr lang="en-US" sz="800" b="1" dirty="0" smtClean="0"/>
            </a:p>
            <a:p>
              <a:pPr lvl="0" algn="ctr"/>
              <a:endParaRPr lang="en-US" sz="800" b="1" dirty="0" smtClean="0"/>
            </a:p>
            <a:p>
              <a:pPr algn="ctr"/>
              <a:r>
                <a:rPr lang="en-US" sz="1400" b="1" dirty="0" smtClean="0"/>
                <a:t>Fill with strokes in directions derived from region exterior contour [Wang et al, NPAR ‘10]</a:t>
              </a:r>
            </a:p>
            <a:p>
              <a:pPr lvl="0" algn="ctr"/>
              <a:endParaRPr lang="en-US" sz="800" b="1" dirty="0" smtClean="0"/>
            </a:p>
            <a:p>
              <a:pPr lvl="0" algn="ctr"/>
              <a:endParaRPr lang="en-US" sz="1600" b="1" dirty="0" smtClean="0"/>
            </a:p>
          </p:txBody>
        </p:sp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72198" y="1643054"/>
              <a:ext cx="2637202" cy="1887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00760" y="2714624"/>
              <a:ext cx="2141822" cy="1700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2" name="Line Callout 1 (No Border) 21"/>
          <p:cNvSpPr/>
          <p:nvPr/>
        </p:nvSpPr>
        <p:spPr>
          <a:xfrm>
            <a:off x="7286644" y="5357810"/>
            <a:ext cx="1714480" cy="357190"/>
          </a:xfrm>
          <a:prstGeom prst="callout1">
            <a:avLst>
              <a:gd name="adj1" fmla="val 60927"/>
              <a:gd name="adj2" fmla="val -1321"/>
              <a:gd name="adj3" fmla="val -56335"/>
              <a:gd name="adj4" fmla="val -556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latin typeface="+mj-lt"/>
              </a:rPr>
              <a:t>c.f. video painting...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81" y="0"/>
            <a:ext cx="6400775" cy="914400"/>
          </a:xfrm>
        </p:spPr>
        <p:txBody>
          <a:bodyPr/>
          <a:lstStyle/>
          <a:p>
            <a:r>
              <a:rPr lang="en-US" sz="2200" dirty="0" smtClean="0"/>
              <a:t>Poisson Filling</a:t>
            </a:r>
            <a:br>
              <a:rPr lang="en-US" sz="2200" dirty="0" smtClean="0"/>
            </a:br>
            <a:r>
              <a:rPr lang="en-US" sz="1600" dirty="0" smtClean="0"/>
              <a:t>Perez</a:t>
            </a:r>
            <a:r>
              <a:rPr lang="en-US" sz="1600" dirty="0" smtClean="0"/>
              <a:t> et al. (2003)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4282" y="1071550"/>
            <a:ext cx="750099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Interpolating orientations  </a:t>
            </a:r>
            <a:r>
              <a:rPr lang="en-US" sz="1900" dirty="0" smtClean="0"/>
              <a:t>(from boundaries where M(</a:t>
            </a:r>
            <a:r>
              <a:rPr lang="en-US" sz="1900" dirty="0" err="1" smtClean="0"/>
              <a:t>x,y</a:t>
            </a:r>
            <a:r>
              <a:rPr lang="en-US" sz="1900" dirty="0" smtClean="0"/>
              <a:t>)=1)</a:t>
            </a:r>
            <a:endParaRPr lang="en-US" sz="1900" dirty="0" smtClean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285750" y="1071550"/>
            <a:ext cx="82296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 sz="2200" kern="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6"/>
            <a:ext cx="43053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3" name="Group 62"/>
          <p:cNvGrpSpPr/>
          <p:nvPr/>
        </p:nvGrpSpPr>
        <p:grpSpPr>
          <a:xfrm>
            <a:off x="142906" y="1857374"/>
            <a:ext cx="8786812" cy="1357316"/>
            <a:chOff x="142906" y="1857374"/>
            <a:chExt cx="8786812" cy="1357316"/>
          </a:xfrm>
        </p:grpSpPr>
        <p:sp>
          <p:nvSpPr>
            <p:cNvPr id="27" name="Rectangle 2"/>
            <p:cNvSpPr txBox="1">
              <a:spLocks noChangeArrowheads="1"/>
            </p:cNvSpPr>
            <p:nvPr/>
          </p:nvSpPr>
          <p:spPr bwMode="auto">
            <a:xfrm>
              <a:off x="5214942" y="2714624"/>
              <a:ext cx="1163638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GB" sz="2000" kern="0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, where</a:t>
              </a:r>
              <a:endParaRPr lang="en-GB" sz="2000" kern="0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80903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4282" y="2605090"/>
              <a:ext cx="4600575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9" name="Rectangle 2"/>
            <p:cNvSpPr txBox="1">
              <a:spLocks noChangeArrowheads="1"/>
            </p:cNvSpPr>
            <p:nvPr/>
          </p:nvSpPr>
          <p:spPr bwMode="auto">
            <a:xfrm>
              <a:off x="142906" y="1857374"/>
              <a:ext cx="8786812" cy="928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GB" sz="2000" kern="0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Constrained gradient:</a:t>
              </a:r>
              <a:endParaRPr lang="en-GB" sz="2000" kern="0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80905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15074" y="2786062"/>
              <a:ext cx="923925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Group 63"/>
          <p:cNvGrpSpPr/>
          <p:nvPr/>
        </p:nvGrpSpPr>
        <p:grpSpPr>
          <a:xfrm>
            <a:off x="214344" y="3071820"/>
            <a:ext cx="8786812" cy="2227243"/>
            <a:chOff x="214344" y="3071820"/>
            <a:chExt cx="8786812" cy="2227243"/>
          </a:xfrm>
        </p:grpSpPr>
        <p:sp>
          <p:nvSpPr>
            <p:cNvPr id="22" name="Line Callout 1 (No Border) 21"/>
            <p:cNvSpPr/>
            <p:nvPr/>
          </p:nvSpPr>
          <p:spPr>
            <a:xfrm>
              <a:off x="7286644" y="3929070"/>
              <a:ext cx="1714480" cy="357190"/>
            </a:xfrm>
            <a:prstGeom prst="callout1">
              <a:avLst>
                <a:gd name="adj1" fmla="val 60927"/>
                <a:gd name="adj2" fmla="val -1321"/>
                <a:gd name="adj3" fmla="val 10712"/>
                <a:gd name="adj4" fmla="val -60095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latin typeface="+mj-lt"/>
                </a:rPr>
                <a:t>Known pixels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23" name="Rectangle 2"/>
            <p:cNvSpPr txBox="1">
              <a:spLocks noChangeArrowheads="1"/>
            </p:cNvSpPr>
            <p:nvPr/>
          </p:nvSpPr>
          <p:spPr bwMode="auto">
            <a:xfrm>
              <a:off x="214344" y="3071820"/>
              <a:ext cx="8786812" cy="928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GB" sz="2000" kern="0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I.e.            		        </a:t>
              </a:r>
              <a:r>
                <a:rPr lang="en-GB" sz="2000" kern="0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which can be solved </a:t>
              </a:r>
              <a:r>
                <a:rPr lang="en-GB" sz="2000" kern="0" dirty="0" smtClean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n </a:t>
              </a:r>
              <a:r>
                <a:rPr lang="en-GB" sz="2000" kern="0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x n sparse linear system</a:t>
              </a:r>
            </a:p>
          </p:txBody>
        </p:sp>
        <p:sp>
          <p:nvSpPr>
            <p:cNvPr id="28" name="Left Bracket 27"/>
            <p:cNvSpPr/>
            <p:nvPr/>
          </p:nvSpPr>
          <p:spPr bwMode="auto">
            <a:xfrm>
              <a:off x="2786063" y="3786175"/>
              <a:ext cx="71437" cy="1500188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29" name="Left Bracket 28"/>
            <p:cNvSpPr/>
            <p:nvPr/>
          </p:nvSpPr>
          <p:spPr bwMode="auto">
            <a:xfrm rot="10800000">
              <a:off x="4714875" y="3786175"/>
              <a:ext cx="71438" cy="1500188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30" name="Left Bracket 29"/>
            <p:cNvSpPr/>
            <p:nvPr/>
          </p:nvSpPr>
          <p:spPr bwMode="auto">
            <a:xfrm rot="10800000">
              <a:off x="5500688" y="3786175"/>
              <a:ext cx="71437" cy="1500188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31" name="Left Bracket 30"/>
            <p:cNvSpPr/>
            <p:nvPr/>
          </p:nvSpPr>
          <p:spPr bwMode="auto">
            <a:xfrm>
              <a:off x="4929188" y="3786175"/>
              <a:ext cx="71437" cy="1500188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32" name="Rectangle 2"/>
            <p:cNvSpPr txBox="1">
              <a:spLocks noChangeArrowheads="1"/>
            </p:cNvSpPr>
            <p:nvPr/>
          </p:nvSpPr>
          <p:spPr bwMode="auto">
            <a:xfrm>
              <a:off x="5643563" y="4000488"/>
              <a:ext cx="785812" cy="928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GB" sz="2200" kern="0" dirty="0">
                  <a:solidFill>
                    <a:srgbClr val="002060"/>
                  </a:solidFill>
                  <a:latin typeface="+mj-lt"/>
                  <a:ea typeface="+mj-ea"/>
                  <a:cs typeface="Times New Roman" pitchFamily="18" charset="0"/>
                </a:rPr>
                <a:t>=</a:t>
              </a:r>
            </a:p>
          </p:txBody>
        </p:sp>
        <p:sp>
          <p:nvSpPr>
            <p:cNvPr id="33" name="TextBox 21"/>
            <p:cNvSpPr txBox="1">
              <a:spLocks noChangeArrowheads="1"/>
            </p:cNvSpPr>
            <p:nvPr/>
          </p:nvSpPr>
          <p:spPr bwMode="auto">
            <a:xfrm>
              <a:off x="5000625" y="4000488"/>
              <a:ext cx="5715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p</a:t>
              </a:r>
              <a:r>
                <a:rPr lang="en-GB" baseline="-2500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4" name="TextBox 22"/>
            <p:cNvSpPr txBox="1">
              <a:spLocks noChangeArrowheads="1"/>
            </p:cNvSpPr>
            <p:nvPr/>
          </p:nvSpPr>
          <p:spPr bwMode="auto">
            <a:xfrm>
              <a:off x="5000625" y="3714738"/>
              <a:ext cx="5715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p</a:t>
              </a:r>
              <a:r>
                <a:rPr lang="en-GB" baseline="-25000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1</a:t>
              </a:r>
            </a:p>
          </p:txBody>
        </p:sp>
        <p:sp>
          <p:nvSpPr>
            <p:cNvPr id="35" name="TextBox 23"/>
            <p:cNvSpPr txBox="1">
              <a:spLocks noChangeArrowheads="1"/>
            </p:cNvSpPr>
            <p:nvPr/>
          </p:nvSpPr>
          <p:spPr bwMode="auto">
            <a:xfrm>
              <a:off x="5000625" y="4286238"/>
              <a:ext cx="5715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p</a:t>
              </a:r>
              <a:r>
                <a:rPr lang="en-GB" baseline="-25000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3</a:t>
              </a:r>
            </a:p>
          </p:txBody>
        </p:sp>
        <p:sp>
          <p:nvSpPr>
            <p:cNvPr id="36" name="TextBox 25"/>
            <p:cNvSpPr txBox="1">
              <a:spLocks noChangeArrowheads="1"/>
            </p:cNvSpPr>
            <p:nvPr/>
          </p:nvSpPr>
          <p:spPr bwMode="auto">
            <a:xfrm>
              <a:off x="5000625" y="4929175"/>
              <a:ext cx="5715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p</a:t>
              </a:r>
              <a:r>
                <a:rPr lang="en-GB" baseline="-2500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n</a:t>
              </a:r>
            </a:p>
          </p:txBody>
        </p:sp>
        <p:sp>
          <p:nvSpPr>
            <p:cNvPr id="37" name="TextBox 26"/>
            <p:cNvSpPr txBox="1">
              <a:spLocks noChangeArrowheads="1"/>
            </p:cNvSpPr>
            <p:nvPr/>
          </p:nvSpPr>
          <p:spPr bwMode="auto">
            <a:xfrm rot="5400000">
              <a:off x="4999832" y="4815669"/>
              <a:ext cx="5715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...</a:t>
              </a:r>
              <a:endParaRPr lang="en-GB" baseline="-25000" dirty="0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38" name="TextBox 27"/>
            <p:cNvSpPr txBox="1">
              <a:spLocks noChangeArrowheads="1"/>
            </p:cNvSpPr>
            <p:nvPr/>
          </p:nvSpPr>
          <p:spPr bwMode="auto">
            <a:xfrm>
              <a:off x="2857500" y="3786175"/>
              <a:ext cx="20002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1  0  0  0  0  0  0</a:t>
              </a:r>
              <a:endParaRPr lang="en-GB" baseline="-25000" dirty="0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39" name="TextBox 28"/>
            <p:cNvSpPr txBox="1">
              <a:spLocks noChangeArrowheads="1"/>
            </p:cNvSpPr>
            <p:nvPr/>
          </p:nvSpPr>
          <p:spPr bwMode="auto">
            <a:xfrm>
              <a:off x="2857500" y="4071925"/>
              <a:ext cx="20002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0  1  0  0  0  0  0  </a:t>
              </a:r>
              <a:endParaRPr lang="en-GB" baseline="-25000" dirty="0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40" name="TextBox 29"/>
            <p:cNvSpPr txBox="1">
              <a:spLocks noChangeArrowheads="1"/>
            </p:cNvSpPr>
            <p:nvPr/>
          </p:nvSpPr>
          <p:spPr bwMode="auto">
            <a:xfrm>
              <a:off x="2857500" y="4357675"/>
              <a:ext cx="20002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1  1  -4 1  1  0  0  </a:t>
              </a:r>
              <a:endParaRPr lang="en-GB" baseline="-25000" dirty="0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41" name="Left Bracket 40"/>
            <p:cNvSpPr/>
            <p:nvPr/>
          </p:nvSpPr>
          <p:spPr bwMode="auto">
            <a:xfrm>
              <a:off x="2786063" y="3786175"/>
              <a:ext cx="71437" cy="1500188"/>
            </a:xfrm>
            <a:prstGeom prst="leftBracket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42" name="Left Bracket 41"/>
            <p:cNvSpPr/>
            <p:nvPr/>
          </p:nvSpPr>
          <p:spPr bwMode="auto">
            <a:xfrm rot="10800000">
              <a:off x="4714875" y="3786175"/>
              <a:ext cx="71438" cy="1500188"/>
            </a:xfrm>
            <a:prstGeom prst="leftBracket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70C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43" name="Left Bracket 42"/>
            <p:cNvSpPr/>
            <p:nvPr/>
          </p:nvSpPr>
          <p:spPr bwMode="auto">
            <a:xfrm rot="10800000">
              <a:off x="5500688" y="3786175"/>
              <a:ext cx="71437" cy="1500188"/>
            </a:xfrm>
            <a:prstGeom prst="leftBracket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70C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44" name="Left Bracket 43"/>
            <p:cNvSpPr/>
            <p:nvPr/>
          </p:nvSpPr>
          <p:spPr bwMode="auto">
            <a:xfrm>
              <a:off x="4929188" y="3786175"/>
              <a:ext cx="71437" cy="1500188"/>
            </a:xfrm>
            <a:prstGeom prst="leftBracket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70C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45" name="TextBox 26"/>
            <p:cNvSpPr txBox="1">
              <a:spLocks noChangeArrowheads="1"/>
            </p:cNvSpPr>
            <p:nvPr/>
          </p:nvSpPr>
          <p:spPr bwMode="auto">
            <a:xfrm>
              <a:off x="4500563" y="3786175"/>
              <a:ext cx="5715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...</a:t>
              </a:r>
              <a:endParaRPr lang="en-GB" baseline="-25000" dirty="0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46" name="Left Bracket 45"/>
            <p:cNvSpPr/>
            <p:nvPr/>
          </p:nvSpPr>
          <p:spPr bwMode="auto">
            <a:xfrm>
              <a:off x="5929313" y="3786175"/>
              <a:ext cx="71437" cy="1500188"/>
            </a:xfrm>
            <a:prstGeom prst="leftBracket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70C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47" name="TextBox 21"/>
            <p:cNvSpPr txBox="1">
              <a:spLocks noChangeArrowheads="1"/>
            </p:cNvSpPr>
            <p:nvPr/>
          </p:nvSpPr>
          <p:spPr bwMode="auto">
            <a:xfrm>
              <a:off x="6000750" y="4000488"/>
              <a:ext cx="5715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G</a:t>
              </a:r>
              <a:r>
                <a:rPr lang="en-GB" baseline="-25000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2</a:t>
              </a:r>
            </a:p>
          </p:txBody>
        </p:sp>
        <p:sp>
          <p:nvSpPr>
            <p:cNvPr id="48" name="TextBox 22"/>
            <p:cNvSpPr txBox="1">
              <a:spLocks noChangeArrowheads="1"/>
            </p:cNvSpPr>
            <p:nvPr/>
          </p:nvSpPr>
          <p:spPr bwMode="auto">
            <a:xfrm>
              <a:off x="6000750" y="3714738"/>
              <a:ext cx="5715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G</a:t>
              </a:r>
              <a:r>
                <a:rPr lang="en-GB" baseline="-25000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1</a:t>
              </a:r>
            </a:p>
          </p:txBody>
        </p:sp>
        <p:sp>
          <p:nvSpPr>
            <p:cNvPr id="49" name="TextBox 25"/>
            <p:cNvSpPr txBox="1">
              <a:spLocks noChangeArrowheads="1"/>
            </p:cNvSpPr>
            <p:nvPr/>
          </p:nvSpPr>
          <p:spPr bwMode="auto">
            <a:xfrm>
              <a:off x="6000750" y="4929175"/>
              <a:ext cx="5715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G</a:t>
              </a:r>
              <a:r>
                <a:rPr lang="en-GB" baseline="-25000" dirty="0" err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n</a:t>
              </a:r>
              <a:endParaRPr lang="en-GB" baseline="-25000" dirty="0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50" name="Left Bracket 49"/>
            <p:cNvSpPr/>
            <p:nvPr/>
          </p:nvSpPr>
          <p:spPr bwMode="auto">
            <a:xfrm rot="10800000">
              <a:off x="6357938" y="3786175"/>
              <a:ext cx="71437" cy="1500188"/>
            </a:xfrm>
            <a:prstGeom prst="leftBracket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70C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51" name="TextBox 26"/>
            <p:cNvSpPr txBox="1">
              <a:spLocks noChangeArrowheads="1"/>
            </p:cNvSpPr>
            <p:nvPr/>
          </p:nvSpPr>
          <p:spPr bwMode="auto">
            <a:xfrm rot="5400000">
              <a:off x="5958682" y="4744231"/>
              <a:ext cx="5715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...</a:t>
              </a:r>
              <a:endParaRPr lang="en-GB" baseline="-25000" dirty="0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52" name="TextBox 31"/>
            <p:cNvSpPr txBox="1">
              <a:spLocks noChangeArrowheads="1"/>
            </p:cNvSpPr>
            <p:nvPr/>
          </p:nvSpPr>
          <p:spPr bwMode="auto">
            <a:xfrm rot="5400000">
              <a:off x="2856707" y="4772806"/>
              <a:ext cx="5715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...</a:t>
              </a:r>
              <a:endParaRPr lang="en-GB" baseline="-25000" dirty="0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53" name="TextBox 26"/>
            <p:cNvSpPr txBox="1">
              <a:spLocks noChangeArrowheads="1"/>
            </p:cNvSpPr>
            <p:nvPr/>
          </p:nvSpPr>
          <p:spPr bwMode="auto">
            <a:xfrm>
              <a:off x="4500563" y="4059225"/>
              <a:ext cx="5715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...</a:t>
              </a:r>
              <a:endParaRPr lang="en-GB" baseline="-25000" dirty="0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54" name="TextBox 21"/>
            <p:cNvSpPr txBox="1">
              <a:spLocks noChangeArrowheads="1"/>
            </p:cNvSpPr>
            <p:nvPr/>
          </p:nvSpPr>
          <p:spPr bwMode="auto">
            <a:xfrm>
              <a:off x="6000750" y="4273538"/>
              <a:ext cx="5715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0</a:t>
              </a:r>
              <a:endParaRPr lang="en-GB" baseline="-25000" dirty="0">
                <a:solidFill>
                  <a:srgbClr val="002060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80904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1992" y="3386143"/>
              <a:ext cx="26670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Line Callout 1 (No Border) 61"/>
            <p:cNvSpPr/>
            <p:nvPr/>
          </p:nvSpPr>
          <p:spPr>
            <a:xfrm>
              <a:off x="7286644" y="4500574"/>
              <a:ext cx="1714480" cy="357190"/>
            </a:xfrm>
            <a:prstGeom prst="callout1">
              <a:avLst>
                <a:gd name="adj1" fmla="val 60927"/>
                <a:gd name="adj2" fmla="val -1321"/>
                <a:gd name="adj3" fmla="val 10712"/>
                <a:gd name="adj4" fmla="val -60095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latin typeface="+mj-lt"/>
                </a:rPr>
                <a:t>Unknown pixels</a:t>
              </a:r>
              <a:endParaRPr lang="en-US" sz="1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00034" y="2786062"/>
            <a:ext cx="3357586" cy="25717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2876" y="996751"/>
            <a:ext cx="8643966" cy="219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Automated Differential Emphasis in Painting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Prescriptive salience measures [</a:t>
            </a:r>
            <a:r>
              <a:rPr lang="en-US" b="1" dirty="0" err="1" smtClean="0"/>
              <a:t>Itti</a:t>
            </a:r>
            <a:r>
              <a:rPr lang="en-US" b="1" dirty="0" smtClean="0"/>
              <a:t> &amp; Koch]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Not closely correlated to human </a:t>
            </a:r>
            <a:r>
              <a:rPr lang="en-US" b="1" dirty="0" err="1" smtClean="0"/>
              <a:t>behaviour</a:t>
            </a:r>
            <a:r>
              <a:rPr lang="en-US" b="1" dirty="0" smtClean="0"/>
              <a:t> [</a:t>
            </a:r>
            <a:r>
              <a:rPr lang="en-US" b="1" dirty="0" err="1" smtClean="0"/>
              <a:t>Santella</a:t>
            </a:r>
            <a:r>
              <a:rPr lang="en-US" b="1" dirty="0" smtClean="0"/>
              <a:t>/</a:t>
            </a:r>
            <a:r>
              <a:rPr lang="en-US" b="1" dirty="0" err="1" smtClean="0"/>
              <a:t>DeCarlo</a:t>
            </a:r>
            <a:r>
              <a:rPr lang="en-US" b="1" dirty="0" smtClean="0"/>
              <a:t> NPAR’04]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Salience is subjective and task dependent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Trainable measure of salience (GMM of radial features)</a:t>
            </a:r>
          </a:p>
          <a:p>
            <a:pPr marL="1143000" lvl="2" indent="-228600">
              <a:spcBef>
                <a:spcPct val="20000"/>
              </a:spcBef>
              <a:defRPr/>
            </a:pPr>
            <a:r>
              <a:rPr lang="en-US" sz="600" b="1" dirty="0" smtClean="0"/>
              <a:t>   </a:t>
            </a:r>
          </a:p>
          <a:p>
            <a:pPr marL="1143000" lvl="2" indent="-228600">
              <a:spcBef>
                <a:spcPct val="20000"/>
              </a:spcBef>
              <a:defRPr/>
            </a:pPr>
            <a:r>
              <a:rPr lang="en-US" b="1" dirty="0" smtClean="0"/>
              <a:t>    Rarity &amp; Visibility                                                     Radial Features</a:t>
            </a:r>
            <a:endParaRPr lang="en-GB" dirty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785786" y="3071814"/>
          <a:ext cx="2786082" cy="2169628"/>
        </p:xfrm>
        <a:graphic>
          <a:graphicData uri="http://schemas.openxmlformats.org/presentationml/2006/ole">
            <p:oleObj spid="_x0000_s5122" name="Bitmap Image" r:id="rId3" imgW="3315163" imgH="2580952" progId="PBrush">
              <p:embed/>
            </p:oleObj>
          </a:graphicData>
        </a:graphic>
      </p:graphicFrame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3071814"/>
            <a:ext cx="1357322" cy="1095287"/>
          </a:xfrm>
          <a:prstGeom prst="rect">
            <a:avLst/>
          </a:prstGeom>
          <a:noFill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4214822"/>
            <a:ext cx="4714908" cy="981071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071934" y="2786062"/>
            <a:ext cx="4786346" cy="25717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600381" y="0"/>
            <a:ext cx="6400775" cy="914400"/>
          </a:xfrm>
        </p:spPr>
        <p:txBody>
          <a:bodyPr/>
          <a:lstStyle/>
          <a:p>
            <a:r>
              <a:rPr lang="en-US" sz="2200" dirty="0" smtClean="0"/>
              <a:t>Genetic Paint:  Search for Salient Paintings</a:t>
            </a:r>
            <a:br>
              <a:rPr lang="en-US" sz="2200" dirty="0" smtClean="0"/>
            </a:br>
            <a:r>
              <a:rPr lang="en-US" sz="1700" dirty="0" smtClean="0"/>
              <a:t>Collomosse et al. 2005.</a:t>
            </a:r>
            <a:endParaRPr lang="en-US" sz="1700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2876" y="996751"/>
            <a:ext cx="9001124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Genetic </a:t>
            </a:r>
            <a:r>
              <a:rPr lang="en-US" b="1" dirty="0" err="1" smtClean="0"/>
              <a:t>Optimisation</a:t>
            </a:r>
            <a:r>
              <a:rPr lang="en-US" b="1" dirty="0" smtClean="0"/>
              <a:t> </a:t>
            </a:r>
            <a:r>
              <a:rPr lang="en-US" b="1" dirty="0" smtClean="0"/>
              <a:t>to find “best” painting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u="sng" dirty="0" smtClean="0"/>
              <a:t>The optimal painting preserves detail in salient areas, and removes non-salient detail 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MSE between salience map and </a:t>
            </a:r>
            <a:r>
              <a:rPr lang="en-GB" b="1" dirty="0" err="1" smtClean="0"/>
              <a:t>Sobel</a:t>
            </a:r>
            <a:r>
              <a:rPr lang="en-GB" b="1" dirty="0" smtClean="0"/>
              <a:t> edge detail in the painting (c.f. </a:t>
            </a:r>
            <a:r>
              <a:rPr lang="en-GB" b="1" dirty="0" err="1" smtClean="0"/>
              <a:t>Hertzmann</a:t>
            </a:r>
            <a:r>
              <a:rPr lang="en-GB" b="1" dirty="0" smtClean="0"/>
              <a:t> ‘01)</a:t>
            </a:r>
            <a:endParaRPr lang="en-GB" b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00381" y="0"/>
            <a:ext cx="6400775" cy="914400"/>
          </a:xfrm>
        </p:spPr>
        <p:txBody>
          <a:bodyPr/>
          <a:lstStyle/>
          <a:p>
            <a:r>
              <a:rPr lang="en-US" sz="2200" dirty="0" smtClean="0"/>
              <a:t>Genetic Paint:  Search for Salient Paintings</a:t>
            </a:r>
            <a:br>
              <a:rPr lang="en-US" sz="2200" dirty="0" smtClean="0"/>
            </a:br>
            <a:r>
              <a:rPr lang="en-US" sz="1700" dirty="0" smtClean="0"/>
              <a:t>Collomosse et al. 2005.</a:t>
            </a:r>
            <a:endParaRPr lang="en-US" sz="1700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214558"/>
            <a:ext cx="5715040" cy="3088073"/>
          </a:xfrm>
          <a:prstGeom prst="rect">
            <a:avLst/>
          </a:prstGeom>
          <a:noFill/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2285996"/>
            <a:ext cx="2004518" cy="30432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00381" y="0"/>
            <a:ext cx="6400775" cy="914400"/>
          </a:xfrm>
        </p:spPr>
        <p:txBody>
          <a:bodyPr/>
          <a:lstStyle/>
          <a:p>
            <a:r>
              <a:rPr lang="en-US" sz="2200" dirty="0" smtClean="0"/>
              <a:t>Genetic Paint:  Search for Salient Paintings</a:t>
            </a:r>
            <a:br>
              <a:rPr lang="en-US" sz="2200" dirty="0" smtClean="0"/>
            </a:br>
            <a:r>
              <a:rPr lang="en-US" sz="1700" dirty="0" smtClean="0"/>
              <a:t>Collomosse et al. 2005.</a:t>
            </a:r>
            <a:endParaRPr lang="en-US" sz="17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85720" y="1119200"/>
            <a:ext cx="8135937" cy="1738300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Paintings are bred by cloning strokes from two individuals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(Two parent cross-over)</a:t>
            </a:r>
          </a:p>
          <a:p>
            <a:pPr marL="54864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fitness proportionate selection with replacement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Promotion of rapid convergence</a:t>
            </a:r>
          </a:p>
          <a:p>
            <a:pPr marL="54864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Top 10% carried over to next gen. automatically</a:t>
            </a:r>
          </a:p>
          <a:p>
            <a:pPr marL="54864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Bottom 10% culled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Object 6"/>
          <p:cNvGraphicFramePr>
            <a:graphicFrameLocks noChangeAspect="1"/>
          </p:cNvGraphicFramePr>
          <p:nvPr/>
        </p:nvGraphicFramePr>
        <p:xfrm>
          <a:off x="357158" y="3000376"/>
          <a:ext cx="8202612" cy="2328860"/>
        </p:xfrm>
        <a:graphic>
          <a:graphicData uri="http://schemas.openxmlformats.org/presentationml/2006/ole">
            <p:oleObj spid="_x0000_s9218" name="Bitmap Image" r:id="rId3" imgW="8202170" imgH="2685714" progId="PBrush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2876" y="996751"/>
            <a:ext cx="8643966" cy="271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Iterative optimization improves detail in salient regions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Population of ~50 paintings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Convergence in ~200 iterations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Stochastic variation in stroke attributes creates diversity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GA combines </a:t>
            </a:r>
            <a:r>
              <a:rPr lang="en-US" b="1" dirty="0" err="1" smtClean="0"/>
              <a:t>favourable</a:t>
            </a:r>
            <a:r>
              <a:rPr lang="en-US" b="1" dirty="0" smtClean="0"/>
              <a:t> regions of parent paintings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b="1" dirty="0" smtClean="0"/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1155588"/>
            <a:ext cx="2214578" cy="1701911"/>
          </a:xfrm>
          <a:prstGeom prst="rect">
            <a:avLst/>
          </a:prstGeom>
          <a:noFill/>
        </p:spPr>
      </p:pic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428596" y="2928938"/>
          <a:ext cx="3071834" cy="2338131"/>
        </p:xfrm>
        <a:graphic>
          <a:graphicData uri="http://schemas.openxmlformats.org/presentationml/2006/ole">
            <p:oleObj spid="_x0000_s6146" name="Bitmap Image" r:id="rId4" imgW="3704762" imgH="2819794" progId="PBrush">
              <p:embed/>
            </p:oleObj>
          </a:graphicData>
        </a:graphic>
      </p:graphicFrame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2786050" y="2928938"/>
          <a:ext cx="3213537" cy="2458347"/>
        </p:xfrm>
        <a:graphic>
          <a:graphicData uri="http://schemas.openxmlformats.org/presentationml/2006/ole">
            <p:oleObj spid="_x0000_s6147" name="Bitmap Image" r:id="rId5" imgW="3685714" imgH="2819794" progId="PBrush">
              <p:embed/>
            </p:oleObj>
          </a:graphicData>
        </a:graphic>
      </p:graphicFrame>
      <p:graphicFrame>
        <p:nvGraphicFramePr>
          <p:cNvPr id="4104" name="Object 8"/>
          <p:cNvGraphicFramePr>
            <a:graphicFrameLocks noChangeAspect="1"/>
          </p:cNvGraphicFramePr>
          <p:nvPr/>
        </p:nvGraphicFramePr>
        <p:xfrm>
          <a:off x="5238075" y="2922814"/>
          <a:ext cx="3325317" cy="2541572"/>
        </p:xfrm>
        <a:graphic>
          <a:graphicData uri="http://schemas.openxmlformats.org/presentationml/2006/ole">
            <p:oleObj spid="_x0000_s6148" name="Bitmap Image" r:id="rId6" imgW="3715269" imgH="2838846" progId="PBrush">
              <p:embed/>
            </p:oleObj>
          </a:graphicData>
        </a:graphic>
      </p:graphicFrame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600381" y="0"/>
            <a:ext cx="6400775" cy="914400"/>
          </a:xfrm>
        </p:spPr>
        <p:txBody>
          <a:bodyPr/>
          <a:lstStyle/>
          <a:p>
            <a:r>
              <a:rPr lang="en-US" sz="2200" dirty="0" smtClean="0"/>
              <a:t>Genetic Paint:  Search for Salient Paintings</a:t>
            </a:r>
            <a:br>
              <a:rPr lang="en-US" sz="2200" dirty="0" smtClean="0"/>
            </a:br>
            <a:r>
              <a:rPr lang="en-US" sz="1700" dirty="0" smtClean="0"/>
              <a:t>Collomosse et al. 2005.</a:t>
            </a:r>
            <a:endParaRPr lang="en-US" sz="1700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50"/>
            <a:ext cx="8229600" cy="439768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Visual Interest and NPR:  an Evaluation and Manifesto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/>
              <a:t>A. </a:t>
            </a:r>
            <a:r>
              <a:rPr lang="en-US" sz="1400" dirty="0" err="1" smtClean="0"/>
              <a:t>Santella</a:t>
            </a:r>
            <a:r>
              <a:rPr lang="en-US" sz="1400" dirty="0" smtClean="0"/>
              <a:t> and D. </a:t>
            </a:r>
            <a:r>
              <a:rPr lang="en-US" sz="1400" dirty="0" err="1" smtClean="0"/>
              <a:t>DeCarlo</a:t>
            </a:r>
            <a:r>
              <a:rPr lang="en-US" sz="1400" dirty="0" smtClean="0"/>
              <a:t>, NPAR 2004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Stylization and Abstraction of Photographs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 smtClean="0"/>
              <a:t>D. </a:t>
            </a:r>
            <a:r>
              <a:rPr lang="en-US" sz="1400" dirty="0" err="1" smtClean="0"/>
              <a:t>Decarlo</a:t>
            </a:r>
            <a:r>
              <a:rPr lang="en-US" sz="1400" dirty="0" smtClean="0"/>
              <a:t>, A. </a:t>
            </a:r>
            <a:r>
              <a:rPr lang="en-US" sz="1400" dirty="0" err="1" smtClean="0"/>
              <a:t>Santella</a:t>
            </a:r>
            <a:r>
              <a:rPr lang="en-US" sz="1400" dirty="0" smtClean="0"/>
              <a:t>, SIGGRAPH 2002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Segmentation-based 3D Artistic Rendering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 smtClean="0"/>
              <a:t>A. </a:t>
            </a:r>
            <a:r>
              <a:rPr lang="en-US" sz="1400" dirty="0" err="1" smtClean="0"/>
              <a:t>Kolliopoulos</a:t>
            </a:r>
            <a:r>
              <a:rPr lang="en-US" sz="1400" dirty="0" smtClean="0"/>
              <a:t>, J. Wang, A. </a:t>
            </a:r>
            <a:r>
              <a:rPr lang="en-US" sz="1400" dirty="0" err="1" smtClean="0"/>
              <a:t>Hertzmann</a:t>
            </a:r>
            <a:r>
              <a:rPr lang="en-US" sz="1400" dirty="0" smtClean="0"/>
              <a:t>, EGSR 2006.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Synergism in Low Level Vision (EDISON)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 smtClean="0"/>
              <a:t>C. </a:t>
            </a:r>
            <a:r>
              <a:rPr lang="en-US" sz="1400" dirty="0" err="1" smtClean="0"/>
              <a:t>Christoudias</a:t>
            </a:r>
            <a:r>
              <a:rPr lang="en-US" sz="1400" dirty="0" smtClean="0"/>
              <a:t>, B. </a:t>
            </a:r>
            <a:r>
              <a:rPr lang="en-US" sz="1400" dirty="0" err="1" smtClean="0"/>
              <a:t>Georgescu</a:t>
            </a:r>
            <a:r>
              <a:rPr lang="en-US" sz="1400" dirty="0" smtClean="0"/>
              <a:t>, P. Meer, ICPR 2002.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SIFT flow: dense correspondence across difference scenes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 smtClean="0"/>
              <a:t>C. Liu, J. Yuen, A. </a:t>
            </a:r>
            <a:r>
              <a:rPr lang="en-US" sz="1400" dirty="0" err="1" smtClean="0"/>
              <a:t>Torralba</a:t>
            </a:r>
            <a:r>
              <a:rPr lang="en-US" sz="1400" dirty="0" smtClean="0"/>
              <a:t>, J. </a:t>
            </a:r>
            <a:r>
              <a:rPr lang="en-US" sz="1400" dirty="0" err="1" smtClean="0"/>
              <a:t>Sivic</a:t>
            </a:r>
            <a:r>
              <a:rPr lang="en-US" sz="1400" dirty="0" smtClean="0"/>
              <a:t>, W. Freeman, ECCV 2008.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High Accuracy Optical Flow Estimation Based on a Theory for Warping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 smtClean="0"/>
              <a:t>T. </a:t>
            </a:r>
            <a:r>
              <a:rPr lang="en-US" sz="1400" dirty="0" err="1" smtClean="0"/>
              <a:t>Brox</a:t>
            </a:r>
            <a:r>
              <a:rPr lang="en-US" sz="1400" dirty="0" smtClean="0"/>
              <a:t>, A. Bruhn, N </a:t>
            </a:r>
            <a:r>
              <a:rPr lang="en-US" sz="1400" dirty="0" err="1" smtClean="0"/>
              <a:t>Papenberg</a:t>
            </a:r>
            <a:r>
              <a:rPr lang="en-US" sz="1400" dirty="0" smtClean="0"/>
              <a:t>, J. </a:t>
            </a:r>
            <a:r>
              <a:rPr lang="en-US" sz="1400" dirty="0" err="1" smtClean="0"/>
              <a:t>Weickert</a:t>
            </a:r>
            <a:r>
              <a:rPr lang="en-US" sz="1400" dirty="0" smtClean="0"/>
              <a:t>, ECCV 2004.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What dreams may come (movie)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 smtClean="0"/>
              <a:t>Dir. V. Ward.  Universal. 1998.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Non-photorealistic Rendering SIGGRAPH Course notes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 smtClean="0"/>
              <a:t>D. Green, SIGGRAPH 1999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Processing Images and Video for Impressionist Effect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 smtClean="0"/>
              <a:t>P. </a:t>
            </a:r>
            <a:r>
              <a:rPr lang="en-US" sz="1400" dirty="0" err="1" smtClean="0"/>
              <a:t>Litwinowicz</a:t>
            </a:r>
            <a:r>
              <a:rPr lang="en-US" sz="1400" dirty="0" smtClean="0"/>
              <a:t>, SIGGRAPH 1997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Video </a:t>
            </a:r>
            <a:r>
              <a:rPr lang="en-US" b="1" dirty="0" err="1" smtClean="0"/>
              <a:t>Tooning</a:t>
            </a:r>
            <a:endParaRPr lang="en-US" b="1" dirty="0" smtClean="0"/>
          </a:p>
          <a:p>
            <a:pPr marL="228600" lvl="1" indent="0">
              <a:spcBef>
                <a:spcPts val="0"/>
              </a:spcBef>
              <a:buNone/>
            </a:pPr>
            <a:r>
              <a:rPr lang="en-US" sz="1400" dirty="0" smtClean="0"/>
              <a:t>J. Wang , Y. </a:t>
            </a:r>
            <a:r>
              <a:rPr lang="en-US" sz="1400" dirty="0" err="1" smtClean="0"/>
              <a:t>Xu</a:t>
            </a:r>
            <a:r>
              <a:rPr lang="en-US" sz="1400" dirty="0" smtClean="0"/>
              <a:t>, H. Shum, M. Cohen, SIGGRAPH 2004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40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928662" y="1000112"/>
          <a:ext cx="7391422" cy="4444094"/>
        </p:xfrm>
        <a:graphic>
          <a:graphicData uri="http://schemas.openxmlformats.org/presentationml/2006/ole">
            <p:oleObj spid="_x0000_s7171" name="Bitmap Image" r:id="rId3" imgW="8380952" imgH="5038095" progId="PBrush">
              <p:embed/>
            </p:oleObj>
          </a:graphicData>
        </a:graphic>
      </p:graphicFrame>
      <p:sp>
        <p:nvSpPr>
          <p:cNvPr id="11" name="Line Callout 1 (No Border) 10"/>
          <p:cNvSpPr/>
          <p:nvPr/>
        </p:nvSpPr>
        <p:spPr>
          <a:xfrm>
            <a:off x="2071670" y="2214558"/>
            <a:ext cx="1571636" cy="428628"/>
          </a:xfrm>
          <a:prstGeom prst="callout1">
            <a:avLst>
              <a:gd name="adj1" fmla="val 60927"/>
              <a:gd name="adj2" fmla="val -1321"/>
              <a:gd name="adj3" fmla="val -93414"/>
              <a:gd name="adj4" fmla="val -2309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latin typeface="+mj-lt"/>
              </a:rPr>
              <a:t>Close-up on next slide</a:t>
            </a:r>
            <a:endParaRPr lang="en-US" sz="1400" dirty="0">
              <a:latin typeface="+mj-lt"/>
            </a:endParaRPr>
          </a:p>
        </p:txBody>
      </p:sp>
      <p:sp>
        <p:nvSpPr>
          <p:cNvPr id="12" name="Line Callout 1 (No Border) 11"/>
          <p:cNvSpPr/>
          <p:nvPr/>
        </p:nvSpPr>
        <p:spPr>
          <a:xfrm>
            <a:off x="7072330" y="2214558"/>
            <a:ext cx="1928826" cy="428628"/>
          </a:xfrm>
          <a:prstGeom prst="callout1">
            <a:avLst>
              <a:gd name="adj1" fmla="val 60927"/>
              <a:gd name="adj2" fmla="val -1321"/>
              <a:gd name="adj3" fmla="val 71664"/>
              <a:gd name="adj4" fmla="val -369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latin typeface="+mj-lt"/>
              </a:rPr>
              <a:t>Manually dampened salience map for illustration</a:t>
            </a:r>
            <a:endParaRPr lang="en-US" sz="1400" dirty="0">
              <a:latin typeface="+mj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600381" y="0"/>
            <a:ext cx="6400775" cy="914400"/>
          </a:xfrm>
        </p:spPr>
        <p:txBody>
          <a:bodyPr/>
          <a:lstStyle/>
          <a:p>
            <a:r>
              <a:rPr lang="en-US" sz="2200" dirty="0" smtClean="0"/>
              <a:t>Genetic Paint:  Search for Salient Paintings</a:t>
            </a:r>
            <a:br>
              <a:rPr lang="en-US" sz="2200" dirty="0" smtClean="0"/>
            </a:br>
            <a:r>
              <a:rPr lang="en-US" sz="1700" dirty="0" smtClean="0"/>
              <a:t>Collomosse et al. 2005.</a:t>
            </a:r>
            <a:endParaRPr lang="en-US" sz="1700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81" y="0"/>
            <a:ext cx="6400775" cy="914400"/>
          </a:xfrm>
        </p:spPr>
        <p:txBody>
          <a:bodyPr/>
          <a:lstStyle/>
          <a:p>
            <a:r>
              <a:rPr lang="en-US" sz="2200" dirty="0" smtClean="0"/>
              <a:t>Comparison of Salience vs. Edge based Painting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428728" y="2166952"/>
          <a:ext cx="6459537" cy="2762250"/>
        </p:xfrm>
        <a:graphic>
          <a:graphicData uri="http://schemas.openxmlformats.org/presentationml/2006/ole">
            <p:oleObj spid="_x0000_s8195" name="Bitmap Image" r:id="rId3" imgW="6458852" imgH="2762636" progId="PBrush">
              <p:embed/>
            </p:oleObj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071670" y="4919680"/>
            <a:ext cx="1439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Original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914782" y="4857764"/>
            <a:ext cx="172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err="1"/>
              <a:t>Litwinowicz</a:t>
            </a:r>
            <a:r>
              <a:rPr lang="en-GB" dirty="0"/>
              <a:t> ‘97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072198" y="4857764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/>
              <a:t>Salience driven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42876" y="996751"/>
            <a:ext cx="8643966" cy="171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Comparison of </a:t>
            </a:r>
            <a:r>
              <a:rPr lang="en-US" sz="1900" b="1" dirty="0" err="1" smtClean="0"/>
              <a:t>Sobel</a:t>
            </a:r>
            <a:r>
              <a:rPr lang="en-US" sz="1900" b="1" dirty="0" smtClean="0"/>
              <a:t>-driven and Salience-driven painting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Detail on the sign is preferentially retained (</a:t>
            </a:r>
            <a:r>
              <a:rPr lang="en-US" b="1" dirty="0" err="1" smtClean="0"/>
              <a:t>wrt</a:t>
            </a:r>
            <a:r>
              <a:rPr lang="en-US" b="1" dirty="0" smtClean="0"/>
              <a:t>. Leaves of the tree)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Not all edges / high frequency texture are salient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b="1" dirty="0" smtClean="0"/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81" y="0"/>
            <a:ext cx="6400775" cy="914400"/>
          </a:xfrm>
        </p:spPr>
        <p:txBody>
          <a:bodyPr/>
          <a:lstStyle/>
          <a:p>
            <a:r>
              <a:rPr lang="en-US" sz="2200" dirty="0" smtClean="0"/>
              <a:t>Painting Code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2876" y="996751"/>
            <a:ext cx="8643966" cy="104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Painting research code </a:t>
            </a:r>
            <a:r>
              <a:rPr lang="en-US" sz="1900" b="1" dirty="0" smtClean="0"/>
              <a:t>available</a:t>
            </a:r>
            <a:endParaRPr lang="en-US" sz="1900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http</a:t>
            </a:r>
            <a:r>
              <a:rPr lang="en-US" b="1" dirty="0" smtClean="0"/>
              <a:t>://kahlan.eps.surrey.ac.uk/EG2011</a:t>
            </a:r>
            <a:endParaRPr lang="en-US" b="1" dirty="0" smtClean="0"/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dirty="0"/>
          </a:p>
        </p:txBody>
      </p:sp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4500562" y="1864096"/>
          <a:ext cx="4643438" cy="3636590"/>
        </p:xfrm>
        <a:graphic>
          <a:graphicData uri="http://schemas.openxmlformats.org/presentationml/2006/ole">
            <p:oleObj spid="_x0000_s11268" name="Bitmap Image" r:id="rId3" imgW="5315692" imgH="4161905" progId="PBrush">
              <p:embed/>
            </p:oleObj>
          </a:graphicData>
        </a:graphic>
      </p:graphicFrame>
      <p:sp>
        <p:nvSpPr>
          <p:cNvPr id="12" name="Rectangle 11"/>
          <p:cNvSpPr/>
          <p:nvPr/>
        </p:nvSpPr>
        <p:spPr>
          <a:xfrm>
            <a:off x="-285784" y="2071682"/>
            <a:ext cx="4572000" cy="2825389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lvl="1" indent="-228600">
              <a:spcBef>
                <a:spcPct val="20000"/>
              </a:spcBef>
              <a:defRPr/>
            </a:pPr>
            <a:endParaRPr lang="en-US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MATLAB based (experiment with different salience maps)</a:t>
            </a:r>
          </a:p>
          <a:p>
            <a:pPr marL="685800" lvl="1" indent="-228600">
              <a:spcBef>
                <a:spcPct val="20000"/>
              </a:spcBef>
              <a:defRPr/>
            </a:pPr>
            <a:endParaRPr lang="en-US" sz="800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Code adapted from Collomosse et al. 2005 – single iteration, </a:t>
            </a:r>
            <a:r>
              <a:rPr lang="en-US" b="1" dirty="0" err="1" smtClean="0"/>
              <a:t>spline</a:t>
            </a:r>
            <a:r>
              <a:rPr lang="en-US" b="1" dirty="0" smtClean="0"/>
              <a:t> strokes.</a:t>
            </a:r>
          </a:p>
          <a:p>
            <a:pPr marL="685800" lvl="1" indent="-228600">
              <a:spcBef>
                <a:spcPct val="20000"/>
              </a:spcBef>
              <a:defRPr/>
            </a:pPr>
            <a:endParaRPr lang="en-US" sz="800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Previously released as lab exercise at EPSRC VVG Summer School (2007)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958070"/>
            <a:ext cx="2286016" cy="46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1406" y="978906"/>
            <a:ext cx="542928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000" b="1" dirty="0" smtClean="0"/>
              <a:t>Style Transfer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Learning </a:t>
            </a:r>
            <a:r>
              <a:rPr lang="en-GB" b="1" dirty="0" err="1" smtClean="0"/>
              <a:t>vs</a:t>
            </a:r>
            <a:r>
              <a:rPr lang="en-GB" b="1" dirty="0" smtClean="0"/>
              <a:t> Heuristic approach to stylise photos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Patch based lookup (luminance only)</a:t>
            </a:r>
          </a:p>
          <a:p>
            <a:pPr marL="685800" lvl="1" indent="-228600">
              <a:spcBef>
                <a:spcPct val="20000"/>
              </a:spcBef>
              <a:defRPr/>
            </a:pPr>
            <a:endParaRPr lang="en-GB" b="1" dirty="0" smtClean="0"/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Similar to Freeman texture synthesis but using external collection of patches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Learned as lookup table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000112"/>
            <a:ext cx="1714512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82" y="1000112"/>
            <a:ext cx="1576389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ight Arrow 7"/>
          <p:cNvSpPr/>
          <p:nvPr/>
        </p:nvSpPr>
        <p:spPr>
          <a:xfrm>
            <a:off x="6858016" y="1714492"/>
            <a:ext cx="1000132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Learn </a:t>
            </a:r>
            <a:endParaRPr lang="en-GB" sz="1400" dirty="0"/>
          </a:p>
        </p:txBody>
      </p:sp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2928938"/>
            <a:ext cx="169394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8082" y="2928938"/>
            <a:ext cx="1643074" cy="114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ight Arrow 10"/>
          <p:cNvSpPr/>
          <p:nvPr/>
        </p:nvSpPr>
        <p:spPr>
          <a:xfrm>
            <a:off x="6988151" y="3286128"/>
            <a:ext cx="920869" cy="476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Apply</a:t>
            </a:r>
            <a:endParaRPr lang="en-GB" sz="1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643318"/>
            <a:ext cx="1357322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428596" y="3643318"/>
            <a:ext cx="500066" cy="50006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3536149" y="4607731"/>
            <a:ext cx="178595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43306" y="3857632"/>
            <a:ext cx="17145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643318"/>
            <a:ext cx="1357322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1785918" y="3643318"/>
            <a:ext cx="500066" cy="50006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37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9058" y="3929070"/>
            <a:ext cx="4095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9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4000508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3786182" y="3571880"/>
            <a:ext cx="357190" cy="35719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Key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0" y="3571880"/>
            <a:ext cx="571504" cy="35719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Value</a:t>
            </a:r>
          </a:p>
        </p:txBody>
      </p:sp>
      <p:sp>
        <p:nvSpPr>
          <p:cNvPr id="28" name="Bent Arrow 27"/>
          <p:cNvSpPr/>
          <p:nvPr/>
        </p:nvSpPr>
        <p:spPr>
          <a:xfrm flipV="1">
            <a:off x="785786" y="4143384"/>
            <a:ext cx="3143272" cy="142876"/>
          </a:xfrm>
          <a:prstGeom prst="ben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Bent Arrow 29"/>
          <p:cNvSpPr/>
          <p:nvPr/>
        </p:nvSpPr>
        <p:spPr>
          <a:xfrm flipV="1">
            <a:off x="1938318" y="4143384"/>
            <a:ext cx="1204922" cy="142876"/>
          </a:xfrm>
          <a:prstGeom prst="ben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5400000">
            <a:off x="4536281" y="4607731"/>
            <a:ext cx="571504" cy="35719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. . .</a:t>
            </a:r>
          </a:p>
        </p:txBody>
      </p:sp>
      <p:sp>
        <p:nvSpPr>
          <p:cNvPr id="32" name="TextBox 31"/>
          <p:cNvSpPr txBox="1"/>
          <p:nvPr/>
        </p:nvSpPr>
        <p:spPr>
          <a:xfrm rot="5400000">
            <a:off x="3893339" y="4607731"/>
            <a:ext cx="571504" cy="35719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. . 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86116" y="4000508"/>
            <a:ext cx="914400" cy="9144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dirty="0" smtClean="0"/>
              <a:t>PCA</a:t>
            </a:r>
          </a:p>
        </p:txBody>
      </p:sp>
      <p:sp>
        <p:nvSpPr>
          <p:cNvPr id="2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2671819" y="-71458"/>
            <a:ext cx="6400775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Analogies</a:t>
            </a:r>
            <a:b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Hertzmann et al. (2001)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406" y="978906"/>
            <a:ext cx="8572560" cy="239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000" b="1" dirty="0" smtClean="0"/>
              <a:t>Style Transfer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Synthesis has ‘data’ and ‘smoothness’ terms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Data (patch lookup)</a:t>
            </a: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Pixel-wise luminance comparison (after PCA)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Smoothness (derived from </a:t>
            </a:r>
            <a:r>
              <a:rPr lang="en-GB" b="1" dirty="0" err="1" smtClean="0"/>
              <a:t>Ashikhmin</a:t>
            </a:r>
            <a:r>
              <a:rPr lang="en-GB" b="1" dirty="0" smtClean="0"/>
              <a:t>)</a:t>
            </a: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Minimise MSE between proposed patch and existing neighbours</a:t>
            </a: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Gaussian weighted distance function (avoids discontinuity)</a:t>
            </a:r>
          </a:p>
        </p:txBody>
      </p:sp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929070"/>
            <a:ext cx="169394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3929070"/>
            <a:ext cx="1643074" cy="114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6511712" y="4176041"/>
            <a:ext cx="500066" cy="50006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3715538" y="4786326"/>
            <a:ext cx="1427966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43306" y="4214822"/>
            <a:ext cx="17145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786182" y="3929070"/>
            <a:ext cx="357190" cy="35719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Key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0" y="3929070"/>
            <a:ext cx="571504" cy="35719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Value</a:t>
            </a:r>
          </a:p>
        </p:txBody>
      </p:sp>
      <p:sp>
        <p:nvSpPr>
          <p:cNvPr id="28" name="Bent Arrow 27"/>
          <p:cNvSpPr/>
          <p:nvPr/>
        </p:nvSpPr>
        <p:spPr>
          <a:xfrm flipV="1">
            <a:off x="2357422" y="4572012"/>
            <a:ext cx="1571636" cy="142876"/>
          </a:xfrm>
          <a:prstGeom prst="ben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5400000">
            <a:off x="4536281" y="4964921"/>
            <a:ext cx="571504" cy="35719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. . .</a:t>
            </a:r>
          </a:p>
        </p:txBody>
      </p:sp>
      <p:sp>
        <p:nvSpPr>
          <p:cNvPr id="32" name="TextBox 31"/>
          <p:cNvSpPr txBox="1"/>
          <p:nvPr/>
        </p:nvSpPr>
        <p:spPr>
          <a:xfrm rot="5400000">
            <a:off x="3893339" y="4964921"/>
            <a:ext cx="571504" cy="35719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. . 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366946" y="4152908"/>
            <a:ext cx="500066" cy="50006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Bent Arrow 28"/>
          <p:cNvSpPr/>
          <p:nvPr/>
        </p:nvSpPr>
        <p:spPr>
          <a:xfrm flipV="1">
            <a:off x="4929190" y="4572012"/>
            <a:ext cx="1571636" cy="142876"/>
          </a:xfrm>
          <a:prstGeom prst="ben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4286260"/>
            <a:ext cx="4191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286260"/>
            <a:ext cx="409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3571868" y="4229116"/>
            <a:ext cx="914400" cy="9144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dirty="0" smtClean="0"/>
              <a:t>?</a:t>
            </a:r>
          </a:p>
          <a:p>
            <a:r>
              <a:rPr lang="en-GB" dirty="0" smtClean="0"/>
              <a:t>ANN</a:t>
            </a:r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671819" y="-71458"/>
            <a:ext cx="6400775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Analogies</a:t>
            </a:r>
            <a:b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Hertzmann et al. (2001)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Image Analogies</a:t>
            </a:r>
            <a:br>
              <a:rPr lang="en-US" dirty="0" smtClean="0"/>
            </a:br>
            <a:r>
              <a:rPr lang="en-US" sz="1600" dirty="0" err="1" smtClean="0"/>
              <a:t>Hertzmann</a:t>
            </a:r>
            <a:r>
              <a:rPr lang="en-US" sz="1600" dirty="0" smtClean="0"/>
              <a:t> et al. (2001)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1406" y="978906"/>
            <a:ext cx="8572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000" b="1" dirty="0" smtClean="0"/>
              <a:t>Style Transfer Examples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37673"/>
            <a:ext cx="2214578" cy="166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537673"/>
            <a:ext cx="2214578" cy="166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537673"/>
            <a:ext cx="2500330" cy="164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3315811"/>
            <a:ext cx="2500330" cy="161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451" y="3252185"/>
            <a:ext cx="2190723" cy="164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3323623"/>
            <a:ext cx="2214577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Down Arrow 29"/>
          <p:cNvSpPr/>
          <p:nvPr/>
        </p:nvSpPr>
        <p:spPr>
          <a:xfrm rot="5400000" flipV="1">
            <a:off x="5357818" y="3609375"/>
            <a:ext cx="357190" cy="928694"/>
          </a:xfrm>
          <a:prstGeom prst="downArrow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400" dirty="0" smtClean="0"/>
              <a:t>Apply</a:t>
            </a:r>
            <a:endParaRPr lang="en-GB" sz="1400" dirty="0"/>
          </a:p>
        </p:txBody>
      </p:sp>
      <p:sp>
        <p:nvSpPr>
          <p:cNvPr id="33" name="Down Arrow 32"/>
          <p:cNvSpPr/>
          <p:nvPr/>
        </p:nvSpPr>
        <p:spPr>
          <a:xfrm rot="5400000" flipV="1">
            <a:off x="5357818" y="1966301"/>
            <a:ext cx="357190" cy="928694"/>
          </a:xfrm>
          <a:prstGeom prst="downArrow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400" dirty="0" smtClean="0"/>
              <a:t>Apply</a:t>
            </a:r>
            <a:endParaRPr lang="en-GB" sz="1400" dirty="0"/>
          </a:p>
        </p:txBody>
      </p:sp>
      <p:sp>
        <p:nvSpPr>
          <p:cNvPr id="35" name="Down Arrow 34"/>
          <p:cNvSpPr/>
          <p:nvPr/>
        </p:nvSpPr>
        <p:spPr>
          <a:xfrm rot="5400000" flipV="1">
            <a:off x="2786050" y="1894863"/>
            <a:ext cx="357190" cy="928694"/>
          </a:xfrm>
          <a:prstGeom prst="downArrow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400" dirty="0" smtClean="0"/>
              <a:t>Learn</a:t>
            </a:r>
            <a:endParaRPr lang="en-GB" sz="1400" dirty="0"/>
          </a:p>
        </p:txBody>
      </p:sp>
      <p:sp>
        <p:nvSpPr>
          <p:cNvPr id="36" name="Down Arrow 35"/>
          <p:cNvSpPr/>
          <p:nvPr/>
        </p:nvSpPr>
        <p:spPr>
          <a:xfrm rot="5400000" flipV="1">
            <a:off x="2786050" y="3609375"/>
            <a:ext cx="357190" cy="928694"/>
          </a:xfrm>
          <a:prstGeom prst="downArrow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400" dirty="0" smtClean="0"/>
              <a:t>Learn</a:t>
            </a:r>
            <a:endParaRPr lang="en-GB" sz="1400" dirty="0"/>
          </a:p>
        </p:txBody>
      </p:sp>
      <p:sp>
        <p:nvSpPr>
          <p:cNvPr id="37" name="Rectangle 36"/>
          <p:cNvSpPr/>
          <p:nvPr/>
        </p:nvSpPr>
        <p:spPr>
          <a:xfrm>
            <a:off x="142844" y="5090714"/>
            <a:ext cx="8572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1600" b="1" dirty="0" smtClean="0"/>
              <a:t>Other extensions to video [Hors &amp; </a:t>
            </a:r>
            <a:r>
              <a:rPr lang="en-GB" sz="1600" b="1" dirty="0" err="1" smtClean="0"/>
              <a:t>Essa</a:t>
            </a:r>
            <a:r>
              <a:rPr lang="en-GB" sz="1600" b="1" dirty="0" smtClean="0"/>
              <a:t> ’02] and to take orientation into account [Lee et al. ‘10]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81" y="0"/>
            <a:ext cx="6400775" cy="914400"/>
          </a:xfrm>
        </p:spPr>
        <p:txBody>
          <a:bodyPr/>
          <a:lstStyle/>
          <a:p>
            <a:r>
              <a:rPr lang="en-US" sz="2200" dirty="0" smtClean="0"/>
              <a:t>Video Painting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2876" y="996751"/>
            <a:ext cx="8643966" cy="108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Video </a:t>
            </a:r>
            <a:r>
              <a:rPr lang="en-US" sz="1900" b="1" dirty="0" err="1" smtClean="0"/>
              <a:t>Stylisation</a:t>
            </a:r>
            <a:endParaRPr lang="en-US" sz="1900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Techniques to create painterly animations or cartoons from video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Enabled by automated techniques for image stylization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5786" y="2285996"/>
            <a:ext cx="3714776" cy="285752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r>
              <a:rPr lang="en-US" sz="1600" b="1" dirty="0" err="1" smtClean="0"/>
              <a:t>Stylised</a:t>
            </a:r>
            <a:r>
              <a:rPr lang="en-US" sz="1600" b="1" dirty="0" smtClean="0"/>
              <a:t> Appearance</a:t>
            </a:r>
          </a:p>
          <a:p>
            <a:pPr lvl="0" algn="ctr"/>
            <a:endParaRPr lang="en-US" sz="800" b="1" dirty="0" smtClean="0"/>
          </a:p>
          <a:p>
            <a:pPr lvl="0" algn="ctr"/>
            <a:endParaRPr lang="en-US" sz="800" b="1" dirty="0" smtClean="0"/>
          </a:p>
          <a:p>
            <a:pPr lvl="0" algn="ctr"/>
            <a:endParaRPr lang="en-US" sz="16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572132" y="2285996"/>
            <a:ext cx="2286016" cy="285752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800" b="1" dirty="0" smtClean="0"/>
          </a:p>
          <a:p>
            <a:pPr lvl="0" algn="ctr"/>
            <a:r>
              <a:rPr lang="en-US" sz="1600" b="1" dirty="0" err="1" smtClean="0"/>
              <a:t>Stylised</a:t>
            </a:r>
            <a:r>
              <a:rPr lang="en-US" sz="1600" b="1" dirty="0" smtClean="0"/>
              <a:t> Motion</a:t>
            </a:r>
          </a:p>
          <a:p>
            <a:pPr lvl="0" algn="ctr"/>
            <a:endParaRPr lang="en-US" sz="800" b="1" dirty="0" smtClean="0"/>
          </a:p>
          <a:p>
            <a:pPr lvl="0" algn="ctr"/>
            <a:endParaRPr lang="en-US" sz="800" b="1" dirty="0" smtClean="0"/>
          </a:p>
          <a:p>
            <a:pPr lvl="0" algn="ctr"/>
            <a:endParaRPr lang="en-US" sz="1600" b="1" dirty="0" smtClean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2381247"/>
            <a:ext cx="1857388" cy="24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3" y="2428872"/>
            <a:ext cx="335758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81" y="0"/>
            <a:ext cx="6400775" cy="914400"/>
          </a:xfrm>
        </p:spPr>
        <p:txBody>
          <a:bodyPr/>
          <a:lstStyle/>
          <a:p>
            <a:r>
              <a:rPr lang="en-US" sz="2200" dirty="0" smtClean="0"/>
              <a:t> Temporal Coherence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2876" y="996751"/>
            <a:ext cx="8858280" cy="2080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Goal of video stylization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Create the desired aesthetic exhibiting good </a:t>
            </a:r>
            <a:r>
              <a:rPr lang="en-US" b="1" u="sng" dirty="0" smtClean="0"/>
              <a:t>temporal coherence</a:t>
            </a:r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Temporal coherence is here defined as:</a:t>
            </a:r>
          </a:p>
          <a:p>
            <a:pPr marL="685800" lvl="1" indent="-228600">
              <a:spcBef>
                <a:spcPct val="20000"/>
              </a:spcBef>
              <a:defRPr/>
            </a:pPr>
            <a:r>
              <a:rPr lang="en-US" sz="1900" b="1" dirty="0" smtClean="0"/>
              <a:t>1. </a:t>
            </a:r>
            <a:r>
              <a:rPr lang="en-US" b="1" dirty="0" smtClean="0"/>
              <a:t>Absence of distracting flicker</a:t>
            </a:r>
          </a:p>
          <a:p>
            <a:pPr marL="685800" lvl="1" indent="-228600">
              <a:spcBef>
                <a:spcPct val="20000"/>
              </a:spcBef>
              <a:defRPr/>
            </a:pPr>
            <a:r>
              <a:rPr lang="en-US" b="1" dirty="0" smtClean="0"/>
              <a:t>2. Motion of brush strokes (or other component marks) is in agreement with the motion of content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3429004"/>
            <a:ext cx="3218703" cy="190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42844" y="2643186"/>
            <a:ext cx="5214974" cy="2674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1900" b="1" dirty="0" smtClean="0"/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Naïve approaches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Repaint every frame independently </a:t>
            </a:r>
          </a:p>
          <a:p>
            <a:pPr marL="685800" lvl="1" indent="-228600">
              <a:spcBef>
                <a:spcPct val="20000"/>
              </a:spcBef>
              <a:defRPr/>
            </a:pPr>
            <a:r>
              <a:rPr lang="en-US" b="1" dirty="0" smtClean="0"/>
              <a:t>	=</a:t>
            </a:r>
            <a:r>
              <a:rPr lang="en-US" b="1" i="1" dirty="0" smtClean="0"/>
              <a:t> Flicker (violates 1.)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Fix strokes in place and change attributes e.g. </a:t>
            </a:r>
            <a:r>
              <a:rPr lang="en-US" b="1" dirty="0" err="1" smtClean="0"/>
              <a:t>colour</a:t>
            </a:r>
            <a:r>
              <a:rPr lang="en-US" b="1" dirty="0" smtClean="0"/>
              <a:t> according to video content</a:t>
            </a:r>
          </a:p>
          <a:p>
            <a:pPr marL="685800" lvl="1" indent="-228600">
              <a:spcBef>
                <a:spcPct val="20000"/>
              </a:spcBef>
              <a:defRPr/>
            </a:pPr>
            <a:r>
              <a:rPr lang="en-US" b="1" dirty="0" smtClean="0"/>
              <a:t>	=</a:t>
            </a:r>
            <a:r>
              <a:rPr lang="en-US" b="1" i="1" dirty="0" smtClean="0"/>
              <a:t> Motion unmatched (violates 2.)</a:t>
            </a:r>
          </a:p>
          <a:p>
            <a:pPr marL="685800" lvl="1" indent="-228600">
              <a:spcBef>
                <a:spcPct val="20000"/>
              </a:spcBef>
              <a:defRPr/>
            </a:pPr>
            <a:r>
              <a:rPr lang="en-US" b="1" i="1" dirty="0" smtClean="0"/>
              <a:t>       “the shower door effect” – Barb Meier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01056" y="5429268"/>
            <a:ext cx="1214414" cy="35719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sz="1200" dirty="0" smtClean="0"/>
              <a:t>Meier ‘96</a:t>
            </a:r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2876" y="996751"/>
            <a:ext cx="8643966" cy="171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Painterly animation using Optical Flow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Brush strokes are pushed from frame to frame using flow estimate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Oscar winning visual effects in movie “What Dreams May Come” (1998)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Manual correction of flow estimate (~1000 person-hours [Green’99])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b="1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Processing Images &amp; Video for Impressionist Effect</a:t>
            </a:r>
            <a:br>
              <a:rPr lang="en-US" dirty="0" smtClean="0"/>
            </a:br>
            <a:r>
              <a:rPr lang="en-US" sz="1600" dirty="0" err="1" smtClean="0"/>
              <a:t>Litwinowicz</a:t>
            </a:r>
            <a:r>
              <a:rPr lang="en-US" sz="1600" dirty="0" smtClean="0"/>
              <a:t> (1997)</a:t>
            </a:r>
            <a:endParaRPr lang="en-US" dirty="0"/>
          </a:p>
        </p:txBody>
      </p:sp>
      <p:pic>
        <p:nvPicPr>
          <p:cNvPr id="8" name="dream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2976" y="2461843"/>
            <a:ext cx="6643734" cy="2895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43834" y="5429268"/>
            <a:ext cx="1571636" cy="35719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sz="1200" dirty="0" smtClean="0"/>
              <a:t>(c) Universal 1998</a:t>
            </a:r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Processing Images &amp; Video for Impressionist Effect</a:t>
            </a:r>
            <a:br>
              <a:rPr lang="en-US" dirty="0" smtClean="0"/>
            </a:br>
            <a:r>
              <a:rPr lang="en-US" sz="1600" dirty="0" err="1" smtClean="0"/>
              <a:t>Litwinowicz</a:t>
            </a:r>
            <a:r>
              <a:rPr lang="en-US" sz="1600" dirty="0" smtClean="0"/>
              <a:t> (1997)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4" name="Line Callout 1 (No Border) 13"/>
          <p:cNvSpPr/>
          <p:nvPr/>
        </p:nvSpPr>
        <p:spPr>
          <a:xfrm flipH="1">
            <a:off x="2500298" y="4643450"/>
            <a:ext cx="2071702" cy="642942"/>
          </a:xfrm>
          <a:prstGeom prst="callout1">
            <a:avLst>
              <a:gd name="adj1" fmla="val 58387"/>
              <a:gd name="adj2" fmla="val 101861"/>
              <a:gd name="adj3" fmla="val -42623"/>
              <a:gd name="adj4" fmla="val 11491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00" dirty="0" smtClean="0"/>
          </a:p>
          <a:p>
            <a:pPr algn="ctr"/>
            <a:r>
              <a:rPr lang="en-GB" sz="1200" dirty="0" smtClean="0"/>
              <a:t>Stroke grows from seed point </a:t>
            </a:r>
            <a:r>
              <a:rPr lang="en-GB" sz="1200" dirty="0" err="1" smtClean="0"/>
              <a:t>bidirectionally</a:t>
            </a:r>
            <a:r>
              <a:rPr lang="en-GB" sz="1200" dirty="0" smtClean="0"/>
              <a:t> until edge pixels encountered</a:t>
            </a:r>
          </a:p>
          <a:p>
            <a:pPr algn="ctr"/>
            <a:endParaRPr lang="en-US" sz="14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31" y="3886217"/>
            <a:ext cx="42005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142988"/>
            <a:ext cx="267176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7559" y="1142988"/>
            <a:ext cx="267176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1142988"/>
            <a:ext cx="2714644" cy="203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 rot="20155418">
            <a:off x="1747775" y="3942872"/>
            <a:ext cx="1590442" cy="571504"/>
          </a:xfrm>
          <a:prstGeom prst="rect">
            <a:avLst/>
          </a:prstGeom>
          <a:solidFill>
            <a:schemeClr val="accent1">
              <a:alpha val="27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>
            <a:stCxn id="22" idx="1"/>
            <a:endCxn id="22" idx="3"/>
          </p:cNvCxnSpPr>
          <p:nvPr/>
        </p:nvCxnSpPr>
        <p:spPr>
          <a:xfrm rot="10800000" flipH="1">
            <a:off x="1141645" y="3904210"/>
            <a:ext cx="2127390" cy="950576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249339" y="4321185"/>
            <a:ext cx="192882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/>
          <p:cNvSpPr/>
          <p:nvPr/>
        </p:nvSpPr>
        <p:spPr>
          <a:xfrm>
            <a:off x="1989346" y="4071946"/>
            <a:ext cx="428628" cy="428628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413657" y="3962400"/>
            <a:ext cx="1796143" cy="1407699"/>
          </a:xfrm>
          <a:custGeom>
            <a:avLst/>
            <a:gdLst>
              <a:gd name="connsiteX0" fmla="*/ 0 w 1796143"/>
              <a:gd name="connsiteY0" fmla="*/ 0 h 1407699"/>
              <a:gd name="connsiteX1" fmla="*/ 76200 w 1796143"/>
              <a:gd name="connsiteY1" fmla="*/ 10886 h 1407699"/>
              <a:gd name="connsiteX2" fmla="*/ 97972 w 1796143"/>
              <a:gd name="connsiteY2" fmla="*/ 32657 h 1407699"/>
              <a:gd name="connsiteX3" fmla="*/ 130629 w 1796143"/>
              <a:gd name="connsiteY3" fmla="*/ 43543 h 1407699"/>
              <a:gd name="connsiteX4" fmla="*/ 195943 w 1796143"/>
              <a:gd name="connsiteY4" fmla="*/ 97971 h 1407699"/>
              <a:gd name="connsiteX5" fmla="*/ 228600 w 1796143"/>
              <a:gd name="connsiteY5" fmla="*/ 108857 h 1407699"/>
              <a:gd name="connsiteX6" fmla="*/ 272143 w 1796143"/>
              <a:gd name="connsiteY6" fmla="*/ 163286 h 1407699"/>
              <a:gd name="connsiteX7" fmla="*/ 304800 w 1796143"/>
              <a:gd name="connsiteY7" fmla="*/ 239486 h 1407699"/>
              <a:gd name="connsiteX8" fmla="*/ 370114 w 1796143"/>
              <a:gd name="connsiteY8" fmla="*/ 261257 h 1407699"/>
              <a:gd name="connsiteX9" fmla="*/ 468086 w 1796143"/>
              <a:gd name="connsiteY9" fmla="*/ 293914 h 1407699"/>
              <a:gd name="connsiteX10" fmla="*/ 500743 w 1796143"/>
              <a:gd name="connsiteY10" fmla="*/ 304800 h 1407699"/>
              <a:gd name="connsiteX11" fmla="*/ 533400 w 1796143"/>
              <a:gd name="connsiteY11" fmla="*/ 315686 h 1407699"/>
              <a:gd name="connsiteX12" fmla="*/ 805543 w 1796143"/>
              <a:gd name="connsiteY12" fmla="*/ 348343 h 1407699"/>
              <a:gd name="connsiteX13" fmla="*/ 903514 w 1796143"/>
              <a:gd name="connsiteY13" fmla="*/ 402771 h 1407699"/>
              <a:gd name="connsiteX14" fmla="*/ 936172 w 1796143"/>
              <a:gd name="connsiteY14" fmla="*/ 424543 h 1407699"/>
              <a:gd name="connsiteX15" fmla="*/ 1012372 w 1796143"/>
              <a:gd name="connsiteY15" fmla="*/ 489857 h 1407699"/>
              <a:gd name="connsiteX16" fmla="*/ 1045029 w 1796143"/>
              <a:gd name="connsiteY16" fmla="*/ 500743 h 1407699"/>
              <a:gd name="connsiteX17" fmla="*/ 1077686 w 1796143"/>
              <a:gd name="connsiteY17" fmla="*/ 522514 h 1407699"/>
              <a:gd name="connsiteX18" fmla="*/ 1153886 w 1796143"/>
              <a:gd name="connsiteY18" fmla="*/ 533400 h 1407699"/>
              <a:gd name="connsiteX19" fmla="*/ 1197429 w 1796143"/>
              <a:gd name="connsiteY19" fmla="*/ 544286 h 1407699"/>
              <a:gd name="connsiteX20" fmla="*/ 1251857 w 1796143"/>
              <a:gd name="connsiteY20" fmla="*/ 587829 h 1407699"/>
              <a:gd name="connsiteX21" fmla="*/ 1295400 w 1796143"/>
              <a:gd name="connsiteY21" fmla="*/ 620486 h 1407699"/>
              <a:gd name="connsiteX22" fmla="*/ 1338943 w 1796143"/>
              <a:gd name="connsiteY22" fmla="*/ 664029 h 1407699"/>
              <a:gd name="connsiteX23" fmla="*/ 1447800 w 1796143"/>
              <a:gd name="connsiteY23" fmla="*/ 772886 h 1407699"/>
              <a:gd name="connsiteX24" fmla="*/ 1480457 w 1796143"/>
              <a:gd name="connsiteY24" fmla="*/ 805543 h 1407699"/>
              <a:gd name="connsiteX25" fmla="*/ 1502229 w 1796143"/>
              <a:gd name="connsiteY25" fmla="*/ 838200 h 1407699"/>
              <a:gd name="connsiteX26" fmla="*/ 1534886 w 1796143"/>
              <a:gd name="connsiteY26" fmla="*/ 859971 h 1407699"/>
              <a:gd name="connsiteX27" fmla="*/ 1556657 w 1796143"/>
              <a:gd name="connsiteY27" fmla="*/ 947057 h 1407699"/>
              <a:gd name="connsiteX28" fmla="*/ 1578429 w 1796143"/>
              <a:gd name="connsiteY28" fmla="*/ 1023257 h 1407699"/>
              <a:gd name="connsiteX29" fmla="*/ 1589314 w 1796143"/>
              <a:gd name="connsiteY29" fmla="*/ 1099457 h 1407699"/>
              <a:gd name="connsiteX30" fmla="*/ 1611086 w 1796143"/>
              <a:gd name="connsiteY30" fmla="*/ 1121229 h 1407699"/>
              <a:gd name="connsiteX31" fmla="*/ 1621972 w 1796143"/>
              <a:gd name="connsiteY31" fmla="*/ 1153886 h 1407699"/>
              <a:gd name="connsiteX32" fmla="*/ 1643743 w 1796143"/>
              <a:gd name="connsiteY32" fmla="*/ 1186543 h 1407699"/>
              <a:gd name="connsiteX33" fmla="*/ 1676400 w 1796143"/>
              <a:gd name="connsiteY33" fmla="*/ 1306286 h 1407699"/>
              <a:gd name="connsiteX34" fmla="*/ 1698172 w 1796143"/>
              <a:gd name="connsiteY34" fmla="*/ 1371600 h 1407699"/>
              <a:gd name="connsiteX35" fmla="*/ 1730829 w 1796143"/>
              <a:gd name="connsiteY35" fmla="*/ 1382486 h 1407699"/>
              <a:gd name="connsiteX36" fmla="*/ 1763486 w 1796143"/>
              <a:gd name="connsiteY36" fmla="*/ 1404257 h 1407699"/>
              <a:gd name="connsiteX37" fmla="*/ 1796143 w 1796143"/>
              <a:gd name="connsiteY37" fmla="*/ 1404257 h 140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796143" h="1407699">
                <a:moveTo>
                  <a:pt x="0" y="0"/>
                </a:moveTo>
                <a:cubicBezTo>
                  <a:pt x="25400" y="3629"/>
                  <a:pt x="51859" y="2772"/>
                  <a:pt x="76200" y="10886"/>
                </a:cubicBezTo>
                <a:cubicBezTo>
                  <a:pt x="85937" y="14131"/>
                  <a:pt x="89171" y="27377"/>
                  <a:pt x="97972" y="32657"/>
                </a:cubicBezTo>
                <a:cubicBezTo>
                  <a:pt x="107811" y="38561"/>
                  <a:pt x="119743" y="39914"/>
                  <a:pt x="130629" y="43543"/>
                </a:cubicBezTo>
                <a:cubicBezTo>
                  <a:pt x="154705" y="67619"/>
                  <a:pt x="165631" y="82815"/>
                  <a:pt x="195943" y="97971"/>
                </a:cubicBezTo>
                <a:cubicBezTo>
                  <a:pt x="206206" y="103103"/>
                  <a:pt x="217714" y="105228"/>
                  <a:pt x="228600" y="108857"/>
                </a:cubicBezTo>
                <a:cubicBezTo>
                  <a:pt x="246157" y="126414"/>
                  <a:pt x="261844" y="139254"/>
                  <a:pt x="272143" y="163286"/>
                </a:cubicBezTo>
                <a:cubicBezTo>
                  <a:pt x="282304" y="186996"/>
                  <a:pt x="278139" y="222823"/>
                  <a:pt x="304800" y="239486"/>
                </a:cubicBezTo>
                <a:cubicBezTo>
                  <a:pt x="324261" y="251649"/>
                  <a:pt x="348343" y="254000"/>
                  <a:pt x="370114" y="261257"/>
                </a:cubicBezTo>
                <a:lnTo>
                  <a:pt x="468086" y="293914"/>
                </a:lnTo>
                <a:lnTo>
                  <a:pt x="500743" y="304800"/>
                </a:lnTo>
                <a:lnTo>
                  <a:pt x="533400" y="315686"/>
                </a:lnTo>
                <a:cubicBezTo>
                  <a:pt x="615402" y="397685"/>
                  <a:pt x="535475" y="327568"/>
                  <a:pt x="805543" y="348343"/>
                </a:cubicBezTo>
                <a:cubicBezTo>
                  <a:pt x="838030" y="350842"/>
                  <a:pt x="885644" y="390858"/>
                  <a:pt x="903514" y="402771"/>
                </a:cubicBezTo>
                <a:cubicBezTo>
                  <a:pt x="914400" y="410028"/>
                  <a:pt x="926921" y="415292"/>
                  <a:pt x="936172" y="424543"/>
                </a:cubicBezTo>
                <a:cubicBezTo>
                  <a:pt x="961910" y="450281"/>
                  <a:pt x="979787" y="471237"/>
                  <a:pt x="1012372" y="489857"/>
                </a:cubicBezTo>
                <a:cubicBezTo>
                  <a:pt x="1022335" y="495550"/>
                  <a:pt x="1034766" y="495611"/>
                  <a:pt x="1045029" y="500743"/>
                </a:cubicBezTo>
                <a:cubicBezTo>
                  <a:pt x="1056731" y="506594"/>
                  <a:pt x="1065155" y="518755"/>
                  <a:pt x="1077686" y="522514"/>
                </a:cubicBezTo>
                <a:cubicBezTo>
                  <a:pt x="1102262" y="529887"/>
                  <a:pt x="1128642" y="528810"/>
                  <a:pt x="1153886" y="533400"/>
                </a:cubicBezTo>
                <a:cubicBezTo>
                  <a:pt x="1168606" y="536076"/>
                  <a:pt x="1182915" y="540657"/>
                  <a:pt x="1197429" y="544286"/>
                </a:cubicBezTo>
                <a:cubicBezTo>
                  <a:pt x="1278174" y="598115"/>
                  <a:pt x="1189811" y="536123"/>
                  <a:pt x="1251857" y="587829"/>
                </a:cubicBezTo>
                <a:cubicBezTo>
                  <a:pt x="1265795" y="599444"/>
                  <a:pt x="1281746" y="608539"/>
                  <a:pt x="1295400" y="620486"/>
                </a:cubicBezTo>
                <a:cubicBezTo>
                  <a:pt x="1310848" y="634003"/>
                  <a:pt x="1324429" y="649515"/>
                  <a:pt x="1338943" y="664029"/>
                </a:cubicBezTo>
                <a:lnTo>
                  <a:pt x="1447800" y="772886"/>
                </a:lnTo>
                <a:cubicBezTo>
                  <a:pt x="1458686" y="783772"/>
                  <a:pt x="1471917" y="792734"/>
                  <a:pt x="1480457" y="805543"/>
                </a:cubicBezTo>
                <a:cubicBezTo>
                  <a:pt x="1487714" y="816429"/>
                  <a:pt x="1492978" y="828949"/>
                  <a:pt x="1502229" y="838200"/>
                </a:cubicBezTo>
                <a:cubicBezTo>
                  <a:pt x="1511480" y="847451"/>
                  <a:pt x="1524000" y="852714"/>
                  <a:pt x="1534886" y="859971"/>
                </a:cubicBezTo>
                <a:cubicBezTo>
                  <a:pt x="1557017" y="970622"/>
                  <a:pt x="1534344" y="868958"/>
                  <a:pt x="1556657" y="947057"/>
                </a:cubicBezTo>
                <a:cubicBezTo>
                  <a:pt x="1583986" y="1042711"/>
                  <a:pt x="1552335" y="944977"/>
                  <a:pt x="1578429" y="1023257"/>
                </a:cubicBezTo>
                <a:cubicBezTo>
                  <a:pt x="1582057" y="1048657"/>
                  <a:pt x="1581200" y="1075116"/>
                  <a:pt x="1589314" y="1099457"/>
                </a:cubicBezTo>
                <a:cubicBezTo>
                  <a:pt x="1592560" y="1109194"/>
                  <a:pt x="1605805" y="1112428"/>
                  <a:pt x="1611086" y="1121229"/>
                </a:cubicBezTo>
                <a:cubicBezTo>
                  <a:pt x="1616990" y="1131068"/>
                  <a:pt x="1616840" y="1143623"/>
                  <a:pt x="1621972" y="1153886"/>
                </a:cubicBezTo>
                <a:cubicBezTo>
                  <a:pt x="1627823" y="1165588"/>
                  <a:pt x="1638430" y="1174588"/>
                  <a:pt x="1643743" y="1186543"/>
                </a:cubicBezTo>
                <a:cubicBezTo>
                  <a:pt x="1674704" y="1256205"/>
                  <a:pt x="1658321" y="1240000"/>
                  <a:pt x="1676400" y="1306286"/>
                </a:cubicBezTo>
                <a:cubicBezTo>
                  <a:pt x="1682438" y="1328426"/>
                  <a:pt x="1676401" y="1364343"/>
                  <a:pt x="1698172" y="1371600"/>
                </a:cubicBezTo>
                <a:cubicBezTo>
                  <a:pt x="1709058" y="1375229"/>
                  <a:pt x="1720566" y="1377354"/>
                  <a:pt x="1730829" y="1382486"/>
                </a:cubicBezTo>
                <a:cubicBezTo>
                  <a:pt x="1742531" y="1388337"/>
                  <a:pt x="1751074" y="1400120"/>
                  <a:pt x="1763486" y="1404257"/>
                </a:cubicBezTo>
                <a:cubicBezTo>
                  <a:pt x="1773813" y="1407699"/>
                  <a:pt x="1785257" y="1404257"/>
                  <a:pt x="1796143" y="140425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 rot="20155418">
            <a:off x="1040288" y="4093746"/>
            <a:ext cx="2330104" cy="57150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285720" y="3714756"/>
            <a:ext cx="914400" cy="28575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Image edge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85984" y="3429004"/>
            <a:ext cx="1428760" cy="28575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err="1" smtClean="0"/>
              <a:t>Sobel</a:t>
            </a:r>
            <a:r>
              <a:rPr lang="en-GB" sz="1200" dirty="0" smtClean="0"/>
              <a:t> edge </a:t>
            </a:r>
          </a:p>
          <a:p>
            <a:r>
              <a:rPr lang="en-GB" sz="1200" dirty="0" smtClean="0"/>
              <a:t>direction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3108" y="4286260"/>
            <a:ext cx="1428760" cy="28575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seed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72112" y="3571880"/>
            <a:ext cx="914400" cy="342896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dirty="0" smtClean="0"/>
              <a:t>No clipping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43814" y="3571880"/>
            <a:ext cx="914400" cy="342896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dirty="0" smtClean="0"/>
              <a:t>Clipping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29520" y="5468779"/>
            <a:ext cx="16898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Photo credit: </a:t>
            </a:r>
            <a:r>
              <a:rPr lang="en-US" sz="1000" dirty="0" err="1" smtClean="0"/>
              <a:t>Litwinowicz</a:t>
            </a:r>
            <a:r>
              <a:rPr lang="en-US" sz="1000" dirty="0" smtClean="0"/>
              <a:t> ‘97</a:t>
            </a:r>
            <a:endParaRPr lang="en-GB" sz="1000" dirty="0"/>
          </a:p>
        </p:txBody>
      </p:sp>
    </p:spTree>
    <p:extLst>
      <p:ext uri="{BB962C8B-B14F-4D97-AF65-F5344CB8AC3E}">
        <p14:creationId xmlns="" xmlns:p14="http://schemas.microsoft.com/office/powerpoint/2010/main" val="185305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160"/>
            <a:ext cx="8229600" cy="420619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Painterly Rendering for Video and Interaction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/>
              <a:t>A. </a:t>
            </a:r>
            <a:r>
              <a:rPr lang="en-US" sz="1400" dirty="0" err="1" smtClean="0"/>
              <a:t>Hertzmann</a:t>
            </a:r>
            <a:r>
              <a:rPr lang="en-US" sz="1400" dirty="0" smtClean="0"/>
              <a:t>, K. </a:t>
            </a:r>
            <a:r>
              <a:rPr lang="en-US" sz="1400" dirty="0" err="1" smtClean="0"/>
              <a:t>Perlin</a:t>
            </a:r>
            <a:r>
              <a:rPr lang="en-US" sz="1400" dirty="0" smtClean="0"/>
              <a:t>. NPAR 2000.</a:t>
            </a:r>
          </a:p>
          <a:p>
            <a:r>
              <a:rPr lang="en-US" b="1" dirty="0" smtClean="0"/>
              <a:t>Painterly Rendering for Animation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/>
              <a:t>B. Meier.  SIGGRAPH 1996</a:t>
            </a:r>
          </a:p>
          <a:p>
            <a:r>
              <a:rPr lang="en-US" b="1" dirty="0" smtClean="0"/>
              <a:t>Image Analogies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/>
              <a:t>A. </a:t>
            </a:r>
            <a:r>
              <a:rPr lang="en-US" sz="1400" dirty="0" err="1" smtClean="0"/>
              <a:t>Hertzmann</a:t>
            </a:r>
            <a:r>
              <a:rPr lang="en-US" sz="1400" dirty="0" smtClean="0"/>
              <a:t>, C. Jacobs, N. Oliver, B. </a:t>
            </a:r>
            <a:r>
              <a:rPr lang="en-US" sz="1400" dirty="0" err="1" smtClean="0"/>
              <a:t>Curless</a:t>
            </a:r>
            <a:r>
              <a:rPr lang="en-US" sz="1400" dirty="0" smtClean="0"/>
              <a:t>, D. </a:t>
            </a:r>
            <a:r>
              <a:rPr lang="en-US" sz="1400" dirty="0" err="1" smtClean="0"/>
              <a:t>Salesin</a:t>
            </a:r>
            <a:r>
              <a:rPr lang="en-US" sz="1400" dirty="0" smtClean="0"/>
              <a:t>.  SIGGRAPH 2001</a:t>
            </a:r>
          </a:p>
          <a:p>
            <a:r>
              <a:rPr lang="en-US" b="1" dirty="0" smtClean="0"/>
              <a:t>Directional Texture Transfer</a:t>
            </a:r>
          </a:p>
          <a:p>
            <a:pPr>
              <a:buNone/>
            </a:pPr>
            <a:r>
              <a:rPr lang="en-US" sz="1400" b="1" dirty="0" smtClean="0"/>
              <a:t>  	</a:t>
            </a:r>
            <a:r>
              <a:rPr lang="en-US" sz="1400" dirty="0" smtClean="0"/>
              <a:t>H. Lee, S. </a:t>
            </a:r>
            <a:r>
              <a:rPr lang="en-US" sz="1400" dirty="0" err="1" smtClean="0"/>
              <a:t>Seo</a:t>
            </a:r>
            <a:r>
              <a:rPr lang="en-US" sz="1400" dirty="0" smtClean="0"/>
              <a:t>, S. </a:t>
            </a:r>
            <a:r>
              <a:rPr lang="en-US" sz="1400" dirty="0" err="1" smtClean="0"/>
              <a:t>Ryoo</a:t>
            </a:r>
            <a:r>
              <a:rPr lang="en-US" sz="1400" dirty="0" smtClean="0"/>
              <a:t>, K. Yoon.  NPAR 2010.</a:t>
            </a:r>
          </a:p>
          <a:p>
            <a:r>
              <a:rPr lang="en-US" b="1" dirty="0" smtClean="0"/>
              <a:t>Empathic Painting: </a:t>
            </a:r>
            <a:r>
              <a:rPr lang="en-US" b="1" dirty="0" err="1" smtClean="0"/>
              <a:t>Interative</a:t>
            </a:r>
            <a:r>
              <a:rPr lang="en-US" b="1" dirty="0" smtClean="0"/>
              <a:t> stylization using observed emotional state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/>
              <a:t>M. </a:t>
            </a:r>
            <a:r>
              <a:rPr lang="en-US" sz="1400" dirty="0" err="1" smtClean="0"/>
              <a:t>Shugrina</a:t>
            </a:r>
            <a:r>
              <a:rPr lang="en-US" sz="1400" dirty="0" smtClean="0"/>
              <a:t>, M. </a:t>
            </a:r>
            <a:r>
              <a:rPr lang="en-US" sz="1400" dirty="0" err="1" smtClean="0"/>
              <a:t>Betke</a:t>
            </a:r>
            <a:r>
              <a:rPr lang="en-US" sz="1400" dirty="0" smtClean="0"/>
              <a:t>, J. Collomosse.  NPAR 2006.</a:t>
            </a:r>
          </a:p>
          <a:p>
            <a:r>
              <a:rPr lang="en-US" b="1" dirty="0" smtClean="0"/>
              <a:t>Genetic Paint:  A Search for Salient Paintings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/>
              <a:t>J. Collomosse, P. Hall.  </a:t>
            </a:r>
            <a:r>
              <a:rPr lang="en-US" sz="1400" dirty="0" err="1" smtClean="0"/>
              <a:t>EvoMUSART</a:t>
            </a:r>
            <a:r>
              <a:rPr lang="en-US" sz="1400" dirty="0" smtClean="0"/>
              <a:t> 2005 (J. IJAIT 2006).</a:t>
            </a:r>
          </a:p>
          <a:p>
            <a:r>
              <a:rPr lang="en-US" b="1" dirty="0" smtClean="0"/>
              <a:t>The Art of Scale Space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/>
              <a:t>J. A. </a:t>
            </a:r>
            <a:r>
              <a:rPr lang="en-US" sz="1400" dirty="0" err="1" smtClean="0"/>
              <a:t>Bangham</a:t>
            </a:r>
            <a:r>
              <a:rPr lang="en-US" sz="1400" dirty="0" smtClean="0"/>
              <a:t>, S. Gibson, R. Harvey.  BMVC 2003.</a:t>
            </a:r>
          </a:p>
          <a:p>
            <a:r>
              <a:rPr lang="en-US" b="1" dirty="0" smtClean="0"/>
              <a:t>Visual interest and NPR:  An evaluation and manifesto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/>
              <a:t>A. </a:t>
            </a:r>
            <a:r>
              <a:rPr lang="en-US" sz="1400" dirty="0" err="1" smtClean="0"/>
              <a:t>Santella</a:t>
            </a:r>
            <a:r>
              <a:rPr lang="en-US" sz="1400" dirty="0" smtClean="0"/>
              <a:t>, D. </a:t>
            </a:r>
            <a:r>
              <a:rPr lang="en-US" sz="1400" dirty="0" err="1" smtClean="0"/>
              <a:t>DeCarlo</a:t>
            </a:r>
            <a:r>
              <a:rPr lang="en-US" sz="1400" dirty="0" smtClean="0"/>
              <a:t>.  NPAR 2004.</a:t>
            </a:r>
          </a:p>
          <a:p>
            <a:r>
              <a:rPr lang="en-US" b="1" dirty="0" smtClean="0"/>
              <a:t>Segmentation-based 3D Artistic Rendering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/>
              <a:t>A. </a:t>
            </a:r>
            <a:r>
              <a:rPr lang="en-US" sz="1400" dirty="0" err="1" smtClean="0"/>
              <a:t>Kolliopoulos</a:t>
            </a:r>
            <a:r>
              <a:rPr lang="en-US" sz="1400" dirty="0" smtClean="0"/>
              <a:t>, J. Wang, A. </a:t>
            </a:r>
            <a:r>
              <a:rPr lang="en-US" sz="1400" dirty="0" err="1" smtClean="0"/>
              <a:t>Hertzmann</a:t>
            </a:r>
            <a:r>
              <a:rPr lang="en-US" sz="1400" dirty="0" smtClean="0"/>
              <a:t>.  EGSR 2006.</a:t>
            </a:r>
          </a:p>
          <a:p>
            <a:r>
              <a:rPr lang="en-US" b="1" dirty="0" smtClean="0"/>
              <a:t>Stylized Video Cubes</a:t>
            </a:r>
          </a:p>
          <a:p>
            <a:pPr marL="571500" lvl="1" indent="-3429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/>
              <a:t>A. Klein,  P. Sloan, A. Colburn, A. Finkelstein, M. Cohen.  EG SCA 2002.</a:t>
            </a:r>
          </a:p>
          <a:p>
            <a:r>
              <a:rPr lang="en-US" b="1" dirty="0" smtClean="0"/>
              <a:t>Image and Video based Painterly Animation</a:t>
            </a:r>
          </a:p>
          <a:p>
            <a:pPr marL="571500" lvl="1" indent="-3429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/>
              <a:t>J. Hayes and I. </a:t>
            </a:r>
            <a:r>
              <a:rPr lang="en-US" sz="1400" dirty="0" err="1" smtClean="0"/>
              <a:t>Essa</a:t>
            </a:r>
            <a:r>
              <a:rPr lang="en-US" sz="1400" dirty="0" smtClean="0"/>
              <a:t>, NPAR 2004.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40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Processing Images &amp; Video for Impressionist Effect</a:t>
            </a:r>
            <a:br>
              <a:rPr lang="en-US" dirty="0" smtClean="0"/>
            </a:br>
            <a:r>
              <a:rPr lang="en-US" sz="1600" dirty="0" err="1" smtClean="0"/>
              <a:t>Litwinowicz</a:t>
            </a:r>
            <a:r>
              <a:rPr lang="en-US" sz="1600" dirty="0" smtClean="0"/>
              <a:t> (1997)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7429520" y="5468779"/>
            <a:ext cx="16898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Photo credit: </a:t>
            </a:r>
            <a:r>
              <a:rPr lang="en-US" sz="1000" dirty="0" err="1" smtClean="0"/>
              <a:t>Litwinowicz</a:t>
            </a:r>
            <a:r>
              <a:rPr lang="en-US" sz="1000" dirty="0" smtClean="0"/>
              <a:t> ‘97</a:t>
            </a:r>
            <a:endParaRPr lang="en-GB" sz="1000" dirty="0"/>
          </a:p>
        </p:txBody>
      </p:sp>
      <p:sp>
        <p:nvSpPr>
          <p:cNvPr id="24" name="Rectangle 23"/>
          <p:cNvSpPr/>
          <p:nvPr/>
        </p:nvSpPr>
        <p:spPr>
          <a:xfrm>
            <a:off x="142876" y="996751"/>
            <a:ext cx="5857884" cy="448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err="1" smtClean="0"/>
              <a:t>Initialisation</a:t>
            </a:r>
            <a:r>
              <a:rPr lang="en-US" sz="2000" b="1" dirty="0" smtClean="0"/>
              <a:t> as per single image  (regular seeding)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err="1" smtClean="0"/>
              <a:t>Randomise</a:t>
            </a:r>
            <a:r>
              <a:rPr lang="en-US" dirty="0" smtClean="0"/>
              <a:t> rendering order of strokes</a:t>
            </a:r>
          </a:p>
          <a:p>
            <a:pPr marL="685800" lvl="1" indent="-228600">
              <a:spcBef>
                <a:spcPct val="20000"/>
              </a:spcBef>
              <a:defRPr/>
            </a:pPr>
            <a:endParaRPr lang="en-US" dirty="0" smtClean="0"/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Strokes translated to next frame via flow field </a:t>
            </a:r>
          </a:p>
          <a:p>
            <a:pPr marL="228600" indent="-228600">
              <a:spcBef>
                <a:spcPct val="20000"/>
              </a:spcBef>
              <a:defRPr/>
            </a:pPr>
            <a:endParaRPr lang="en-US" sz="2000" b="1" dirty="0" smtClean="0"/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Greedy approximation to avoid irregular coverage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smtClean="0"/>
              <a:t>Delaunay triangulation of seeds (and image corners)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Death.</a:t>
            </a:r>
            <a:r>
              <a:rPr lang="en-US" dirty="0" smtClean="0"/>
              <a:t> Seeds too close together are deleted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smtClean="0"/>
              <a:t>Tested in random order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Birth.</a:t>
            </a:r>
            <a:r>
              <a:rPr lang="en-US" dirty="0" smtClean="0"/>
              <a:t> Triangles with area &gt; threshold are subdivided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smtClean="0"/>
              <a:t>New seeds are </a:t>
            </a:r>
            <a:r>
              <a:rPr lang="en-US" i="1" dirty="0" smtClean="0"/>
              <a:t>randomly </a:t>
            </a:r>
            <a:r>
              <a:rPr lang="en-US" i="1" dirty="0" smtClean="0"/>
              <a:t>inserted in  </a:t>
            </a:r>
            <a:r>
              <a:rPr lang="en-US" i="1" dirty="0" smtClean="0"/>
              <a:t>rendering order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000" b="1" dirty="0" smtClean="0"/>
          </a:p>
        </p:txBody>
      </p:sp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1142988"/>
            <a:ext cx="2891239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5305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Processing Images &amp; Video for Impressionist Effect</a:t>
            </a:r>
            <a:br>
              <a:rPr lang="en-US" dirty="0" smtClean="0"/>
            </a:br>
            <a:r>
              <a:rPr lang="en-US" sz="1600" dirty="0" err="1" smtClean="0"/>
              <a:t>Litwinowicz</a:t>
            </a:r>
            <a:r>
              <a:rPr lang="en-US" sz="1600" dirty="0" smtClean="0"/>
              <a:t> (1997)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7429520" y="5468779"/>
            <a:ext cx="16898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Photo credit: </a:t>
            </a:r>
            <a:r>
              <a:rPr lang="en-US" sz="1000" dirty="0" err="1" smtClean="0"/>
              <a:t>Litwinowicz</a:t>
            </a:r>
            <a:r>
              <a:rPr lang="en-US" sz="1000" dirty="0" smtClean="0"/>
              <a:t> ‘97</a:t>
            </a:r>
            <a:endParaRPr lang="en-GB" sz="1000" dirty="0"/>
          </a:p>
        </p:txBody>
      </p:sp>
      <p:sp>
        <p:nvSpPr>
          <p:cNvPr id="24" name="Rectangle 23"/>
          <p:cNvSpPr/>
          <p:nvPr/>
        </p:nvSpPr>
        <p:spPr>
          <a:xfrm>
            <a:off x="142876" y="996751"/>
            <a:ext cx="65008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Stroke Birth</a:t>
            </a: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428740"/>
            <a:ext cx="3786214" cy="375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428740"/>
            <a:ext cx="378621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428740"/>
            <a:ext cx="378621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1428740"/>
            <a:ext cx="3786214" cy="37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1439920"/>
            <a:ext cx="3786214" cy="37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5305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Processing Images &amp; Video for Impressionist Effect</a:t>
            </a:r>
            <a:br>
              <a:rPr lang="en-US" dirty="0" smtClean="0"/>
            </a:br>
            <a:r>
              <a:rPr lang="en-US" sz="1600" dirty="0" err="1" smtClean="0"/>
              <a:t>Litwinowicz</a:t>
            </a:r>
            <a:r>
              <a:rPr lang="en-US" sz="1600" dirty="0" smtClean="0"/>
              <a:t> (1997)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20155418">
            <a:off x="1319147" y="4287793"/>
            <a:ext cx="1590442" cy="571504"/>
          </a:xfrm>
          <a:prstGeom prst="rect">
            <a:avLst/>
          </a:prstGeom>
          <a:solidFill>
            <a:schemeClr val="accent1">
              <a:alpha val="27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>
            <a:stCxn id="22" idx="1"/>
            <a:endCxn id="22" idx="3"/>
          </p:cNvCxnSpPr>
          <p:nvPr/>
        </p:nvCxnSpPr>
        <p:spPr>
          <a:xfrm rot="10800000" flipH="1">
            <a:off x="713017" y="4249131"/>
            <a:ext cx="2127390" cy="950576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820711" y="4666106"/>
            <a:ext cx="192882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/>
          <p:cNvSpPr/>
          <p:nvPr/>
        </p:nvSpPr>
        <p:spPr>
          <a:xfrm>
            <a:off x="1560718" y="4416867"/>
            <a:ext cx="428628" cy="428628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-14971" y="4307321"/>
            <a:ext cx="1796143" cy="1407699"/>
          </a:xfrm>
          <a:custGeom>
            <a:avLst/>
            <a:gdLst>
              <a:gd name="connsiteX0" fmla="*/ 0 w 1796143"/>
              <a:gd name="connsiteY0" fmla="*/ 0 h 1407699"/>
              <a:gd name="connsiteX1" fmla="*/ 76200 w 1796143"/>
              <a:gd name="connsiteY1" fmla="*/ 10886 h 1407699"/>
              <a:gd name="connsiteX2" fmla="*/ 97972 w 1796143"/>
              <a:gd name="connsiteY2" fmla="*/ 32657 h 1407699"/>
              <a:gd name="connsiteX3" fmla="*/ 130629 w 1796143"/>
              <a:gd name="connsiteY3" fmla="*/ 43543 h 1407699"/>
              <a:gd name="connsiteX4" fmla="*/ 195943 w 1796143"/>
              <a:gd name="connsiteY4" fmla="*/ 97971 h 1407699"/>
              <a:gd name="connsiteX5" fmla="*/ 228600 w 1796143"/>
              <a:gd name="connsiteY5" fmla="*/ 108857 h 1407699"/>
              <a:gd name="connsiteX6" fmla="*/ 272143 w 1796143"/>
              <a:gd name="connsiteY6" fmla="*/ 163286 h 1407699"/>
              <a:gd name="connsiteX7" fmla="*/ 304800 w 1796143"/>
              <a:gd name="connsiteY7" fmla="*/ 239486 h 1407699"/>
              <a:gd name="connsiteX8" fmla="*/ 370114 w 1796143"/>
              <a:gd name="connsiteY8" fmla="*/ 261257 h 1407699"/>
              <a:gd name="connsiteX9" fmla="*/ 468086 w 1796143"/>
              <a:gd name="connsiteY9" fmla="*/ 293914 h 1407699"/>
              <a:gd name="connsiteX10" fmla="*/ 500743 w 1796143"/>
              <a:gd name="connsiteY10" fmla="*/ 304800 h 1407699"/>
              <a:gd name="connsiteX11" fmla="*/ 533400 w 1796143"/>
              <a:gd name="connsiteY11" fmla="*/ 315686 h 1407699"/>
              <a:gd name="connsiteX12" fmla="*/ 805543 w 1796143"/>
              <a:gd name="connsiteY12" fmla="*/ 348343 h 1407699"/>
              <a:gd name="connsiteX13" fmla="*/ 903514 w 1796143"/>
              <a:gd name="connsiteY13" fmla="*/ 402771 h 1407699"/>
              <a:gd name="connsiteX14" fmla="*/ 936172 w 1796143"/>
              <a:gd name="connsiteY14" fmla="*/ 424543 h 1407699"/>
              <a:gd name="connsiteX15" fmla="*/ 1012372 w 1796143"/>
              <a:gd name="connsiteY15" fmla="*/ 489857 h 1407699"/>
              <a:gd name="connsiteX16" fmla="*/ 1045029 w 1796143"/>
              <a:gd name="connsiteY16" fmla="*/ 500743 h 1407699"/>
              <a:gd name="connsiteX17" fmla="*/ 1077686 w 1796143"/>
              <a:gd name="connsiteY17" fmla="*/ 522514 h 1407699"/>
              <a:gd name="connsiteX18" fmla="*/ 1153886 w 1796143"/>
              <a:gd name="connsiteY18" fmla="*/ 533400 h 1407699"/>
              <a:gd name="connsiteX19" fmla="*/ 1197429 w 1796143"/>
              <a:gd name="connsiteY19" fmla="*/ 544286 h 1407699"/>
              <a:gd name="connsiteX20" fmla="*/ 1251857 w 1796143"/>
              <a:gd name="connsiteY20" fmla="*/ 587829 h 1407699"/>
              <a:gd name="connsiteX21" fmla="*/ 1295400 w 1796143"/>
              <a:gd name="connsiteY21" fmla="*/ 620486 h 1407699"/>
              <a:gd name="connsiteX22" fmla="*/ 1338943 w 1796143"/>
              <a:gd name="connsiteY22" fmla="*/ 664029 h 1407699"/>
              <a:gd name="connsiteX23" fmla="*/ 1447800 w 1796143"/>
              <a:gd name="connsiteY23" fmla="*/ 772886 h 1407699"/>
              <a:gd name="connsiteX24" fmla="*/ 1480457 w 1796143"/>
              <a:gd name="connsiteY24" fmla="*/ 805543 h 1407699"/>
              <a:gd name="connsiteX25" fmla="*/ 1502229 w 1796143"/>
              <a:gd name="connsiteY25" fmla="*/ 838200 h 1407699"/>
              <a:gd name="connsiteX26" fmla="*/ 1534886 w 1796143"/>
              <a:gd name="connsiteY26" fmla="*/ 859971 h 1407699"/>
              <a:gd name="connsiteX27" fmla="*/ 1556657 w 1796143"/>
              <a:gd name="connsiteY27" fmla="*/ 947057 h 1407699"/>
              <a:gd name="connsiteX28" fmla="*/ 1578429 w 1796143"/>
              <a:gd name="connsiteY28" fmla="*/ 1023257 h 1407699"/>
              <a:gd name="connsiteX29" fmla="*/ 1589314 w 1796143"/>
              <a:gd name="connsiteY29" fmla="*/ 1099457 h 1407699"/>
              <a:gd name="connsiteX30" fmla="*/ 1611086 w 1796143"/>
              <a:gd name="connsiteY30" fmla="*/ 1121229 h 1407699"/>
              <a:gd name="connsiteX31" fmla="*/ 1621972 w 1796143"/>
              <a:gd name="connsiteY31" fmla="*/ 1153886 h 1407699"/>
              <a:gd name="connsiteX32" fmla="*/ 1643743 w 1796143"/>
              <a:gd name="connsiteY32" fmla="*/ 1186543 h 1407699"/>
              <a:gd name="connsiteX33" fmla="*/ 1676400 w 1796143"/>
              <a:gd name="connsiteY33" fmla="*/ 1306286 h 1407699"/>
              <a:gd name="connsiteX34" fmla="*/ 1698172 w 1796143"/>
              <a:gd name="connsiteY34" fmla="*/ 1371600 h 1407699"/>
              <a:gd name="connsiteX35" fmla="*/ 1730829 w 1796143"/>
              <a:gd name="connsiteY35" fmla="*/ 1382486 h 1407699"/>
              <a:gd name="connsiteX36" fmla="*/ 1763486 w 1796143"/>
              <a:gd name="connsiteY36" fmla="*/ 1404257 h 1407699"/>
              <a:gd name="connsiteX37" fmla="*/ 1796143 w 1796143"/>
              <a:gd name="connsiteY37" fmla="*/ 1404257 h 140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796143" h="1407699">
                <a:moveTo>
                  <a:pt x="0" y="0"/>
                </a:moveTo>
                <a:cubicBezTo>
                  <a:pt x="25400" y="3629"/>
                  <a:pt x="51859" y="2772"/>
                  <a:pt x="76200" y="10886"/>
                </a:cubicBezTo>
                <a:cubicBezTo>
                  <a:pt x="85937" y="14131"/>
                  <a:pt x="89171" y="27377"/>
                  <a:pt x="97972" y="32657"/>
                </a:cubicBezTo>
                <a:cubicBezTo>
                  <a:pt x="107811" y="38561"/>
                  <a:pt x="119743" y="39914"/>
                  <a:pt x="130629" y="43543"/>
                </a:cubicBezTo>
                <a:cubicBezTo>
                  <a:pt x="154705" y="67619"/>
                  <a:pt x="165631" y="82815"/>
                  <a:pt x="195943" y="97971"/>
                </a:cubicBezTo>
                <a:cubicBezTo>
                  <a:pt x="206206" y="103103"/>
                  <a:pt x="217714" y="105228"/>
                  <a:pt x="228600" y="108857"/>
                </a:cubicBezTo>
                <a:cubicBezTo>
                  <a:pt x="246157" y="126414"/>
                  <a:pt x="261844" y="139254"/>
                  <a:pt x="272143" y="163286"/>
                </a:cubicBezTo>
                <a:cubicBezTo>
                  <a:pt x="282304" y="186996"/>
                  <a:pt x="278139" y="222823"/>
                  <a:pt x="304800" y="239486"/>
                </a:cubicBezTo>
                <a:cubicBezTo>
                  <a:pt x="324261" y="251649"/>
                  <a:pt x="348343" y="254000"/>
                  <a:pt x="370114" y="261257"/>
                </a:cubicBezTo>
                <a:lnTo>
                  <a:pt x="468086" y="293914"/>
                </a:lnTo>
                <a:lnTo>
                  <a:pt x="500743" y="304800"/>
                </a:lnTo>
                <a:lnTo>
                  <a:pt x="533400" y="315686"/>
                </a:lnTo>
                <a:cubicBezTo>
                  <a:pt x="615402" y="397685"/>
                  <a:pt x="535475" y="327568"/>
                  <a:pt x="805543" y="348343"/>
                </a:cubicBezTo>
                <a:cubicBezTo>
                  <a:pt x="838030" y="350842"/>
                  <a:pt x="885644" y="390858"/>
                  <a:pt x="903514" y="402771"/>
                </a:cubicBezTo>
                <a:cubicBezTo>
                  <a:pt x="914400" y="410028"/>
                  <a:pt x="926921" y="415292"/>
                  <a:pt x="936172" y="424543"/>
                </a:cubicBezTo>
                <a:cubicBezTo>
                  <a:pt x="961910" y="450281"/>
                  <a:pt x="979787" y="471237"/>
                  <a:pt x="1012372" y="489857"/>
                </a:cubicBezTo>
                <a:cubicBezTo>
                  <a:pt x="1022335" y="495550"/>
                  <a:pt x="1034766" y="495611"/>
                  <a:pt x="1045029" y="500743"/>
                </a:cubicBezTo>
                <a:cubicBezTo>
                  <a:pt x="1056731" y="506594"/>
                  <a:pt x="1065155" y="518755"/>
                  <a:pt x="1077686" y="522514"/>
                </a:cubicBezTo>
                <a:cubicBezTo>
                  <a:pt x="1102262" y="529887"/>
                  <a:pt x="1128642" y="528810"/>
                  <a:pt x="1153886" y="533400"/>
                </a:cubicBezTo>
                <a:cubicBezTo>
                  <a:pt x="1168606" y="536076"/>
                  <a:pt x="1182915" y="540657"/>
                  <a:pt x="1197429" y="544286"/>
                </a:cubicBezTo>
                <a:cubicBezTo>
                  <a:pt x="1278174" y="598115"/>
                  <a:pt x="1189811" y="536123"/>
                  <a:pt x="1251857" y="587829"/>
                </a:cubicBezTo>
                <a:cubicBezTo>
                  <a:pt x="1265795" y="599444"/>
                  <a:pt x="1281746" y="608539"/>
                  <a:pt x="1295400" y="620486"/>
                </a:cubicBezTo>
                <a:cubicBezTo>
                  <a:pt x="1310848" y="634003"/>
                  <a:pt x="1324429" y="649515"/>
                  <a:pt x="1338943" y="664029"/>
                </a:cubicBezTo>
                <a:lnTo>
                  <a:pt x="1447800" y="772886"/>
                </a:lnTo>
                <a:cubicBezTo>
                  <a:pt x="1458686" y="783772"/>
                  <a:pt x="1471917" y="792734"/>
                  <a:pt x="1480457" y="805543"/>
                </a:cubicBezTo>
                <a:cubicBezTo>
                  <a:pt x="1487714" y="816429"/>
                  <a:pt x="1492978" y="828949"/>
                  <a:pt x="1502229" y="838200"/>
                </a:cubicBezTo>
                <a:cubicBezTo>
                  <a:pt x="1511480" y="847451"/>
                  <a:pt x="1524000" y="852714"/>
                  <a:pt x="1534886" y="859971"/>
                </a:cubicBezTo>
                <a:cubicBezTo>
                  <a:pt x="1557017" y="970622"/>
                  <a:pt x="1534344" y="868958"/>
                  <a:pt x="1556657" y="947057"/>
                </a:cubicBezTo>
                <a:cubicBezTo>
                  <a:pt x="1583986" y="1042711"/>
                  <a:pt x="1552335" y="944977"/>
                  <a:pt x="1578429" y="1023257"/>
                </a:cubicBezTo>
                <a:cubicBezTo>
                  <a:pt x="1582057" y="1048657"/>
                  <a:pt x="1581200" y="1075116"/>
                  <a:pt x="1589314" y="1099457"/>
                </a:cubicBezTo>
                <a:cubicBezTo>
                  <a:pt x="1592560" y="1109194"/>
                  <a:pt x="1605805" y="1112428"/>
                  <a:pt x="1611086" y="1121229"/>
                </a:cubicBezTo>
                <a:cubicBezTo>
                  <a:pt x="1616990" y="1131068"/>
                  <a:pt x="1616840" y="1143623"/>
                  <a:pt x="1621972" y="1153886"/>
                </a:cubicBezTo>
                <a:cubicBezTo>
                  <a:pt x="1627823" y="1165588"/>
                  <a:pt x="1638430" y="1174588"/>
                  <a:pt x="1643743" y="1186543"/>
                </a:cubicBezTo>
                <a:cubicBezTo>
                  <a:pt x="1674704" y="1256205"/>
                  <a:pt x="1658321" y="1240000"/>
                  <a:pt x="1676400" y="1306286"/>
                </a:cubicBezTo>
                <a:cubicBezTo>
                  <a:pt x="1682438" y="1328426"/>
                  <a:pt x="1676401" y="1364343"/>
                  <a:pt x="1698172" y="1371600"/>
                </a:cubicBezTo>
                <a:cubicBezTo>
                  <a:pt x="1709058" y="1375229"/>
                  <a:pt x="1720566" y="1377354"/>
                  <a:pt x="1730829" y="1382486"/>
                </a:cubicBezTo>
                <a:cubicBezTo>
                  <a:pt x="1742531" y="1388337"/>
                  <a:pt x="1751074" y="1400120"/>
                  <a:pt x="1763486" y="1404257"/>
                </a:cubicBezTo>
                <a:cubicBezTo>
                  <a:pt x="1773813" y="1407699"/>
                  <a:pt x="1785257" y="1404257"/>
                  <a:pt x="1796143" y="140425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 rot="20155418">
            <a:off x="611660" y="4438667"/>
            <a:ext cx="2330104" cy="57150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-142908" y="4059677"/>
            <a:ext cx="914400" cy="28575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Image edge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57356" y="3773925"/>
            <a:ext cx="1428760" cy="28575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err="1" smtClean="0"/>
              <a:t>Sobel</a:t>
            </a:r>
            <a:r>
              <a:rPr lang="en-GB" sz="1200" dirty="0" smtClean="0"/>
              <a:t> edge </a:t>
            </a:r>
          </a:p>
          <a:p>
            <a:r>
              <a:rPr lang="en-GB" sz="1200" dirty="0" smtClean="0"/>
              <a:t>direction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14480" y="4631181"/>
            <a:ext cx="1428760" cy="28575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seed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29520" y="5468779"/>
            <a:ext cx="16898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Photo credit: </a:t>
            </a:r>
            <a:r>
              <a:rPr lang="en-US" sz="1000" dirty="0" err="1" smtClean="0"/>
              <a:t>Litwinowicz</a:t>
            </a:r>
            <a:r>
              <a:rPr lang="en-US" sz="1000" dirty="0" smtClean="0"/>
              <a:t> ‘97</a:t>
            </a:r>
            <a:endParaRPr lang="en-GB" sz="1000" dirty="0"/>
          </a:p>
        </p:txBody>
      </p:sp>
      <p:sp>
        <p:nvSpPr>
          <p:cNvPr id="24" name="Rectangle 23"/>
          <p:cNvSpPr/>
          <p:nvPr/>
        </p:nvSpPr>
        <p:spPr>
          <a:xfrm>
            <a:off x="142876" y="996751"/>
            <a:ext cx="5929322" cy="268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Tips on reducing flicker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b="1" dirty="0" smtClean="0"/>
              <a:t>Detect your own scene cuts and </a:t>
            </a:r>
            <a:r>
              <a:rPr lang="en-US" sz="1600" b="1" dirty="0" err="1" smtClean="0"/>
              <a:t>reinitialise</a:t>
            </a:r>
            <a:endParaRPr lang="en-US" sz="1600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b="1" dirty="0" smtClean="0"/>
              <a:t>Use a robust Optical Flow algorithm (!) 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b="1" dirty="0" smtClean="0"/>
              <a:t>e.g. </a:t>
            </a:r>
            <a:r>
              <a:rPr lang="en-US" sz="1600" b="1" dirty="0" err="1" smtClean="0"/>
              <a:t>SIFTFlow</a:t>
            </a:r>
            <a:r>
              <a:rPr lang="en-US" sz="1600" b="1" dirty="0" smtClean="0"/>
              <a:t> or </a:t>
            </a:r>
            <a:r>
              <a:rPr lang="en-US" sz="1600" b="1" dirty="0" err="1" smtClean="0"/>
              <a:t>Brox</a:t>
            </a:r>
            <a:endParaRPr lang="en-US" sz="1600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b="1" dirty="0" smtClean="0"/>
              <a:t>Pre-filter heavily (Gaussian).  Care with interlaced content.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b="1" dirty="0" smtClean="0"/>
              <a:t>Interpolate orientations from strong edges only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b="1" dirty="0" err="1" smtClean="0"/>
              <a:t>Smooths</a:t>
            </a:r>
            <a:r>
              <a:rPr lang="en-US" sz="1600" b="1" dirty="0" smtClean="0"/>
              <a:t> out codec noise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b="1" dirty="0" err="1" smtClean="0"/>
              <a:t>Litwinowicz</a:t>
            </a:r>
            <a:r>
              <a:rPr lang="en-US" sz="1600" b="1" dirty="0" smtClean="0"/>
              <a:t> uses thin-plate </a:t>
            </a:r>
            <a:r>
              <a:rPr lang="en-US" sz="1600" b="1" dirty="0" err="1" smtClean="0"/>
              <a:t>spline</a:t>
            </a:r>
            <a:r>
              <a:rPr lang="en-US" sz="1600" b="1" dirty="0" smtClean="0"/>
              <a:t> (expensive) but can use Poisson filling (fast on GPU) to good effect</a:t>
            </a:r>
            <a:endParaRPr lang="en-US" sz="2000" b="1" dirty="0" smtClean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1000112"/>
            <a:ext cx="2815659" cy="210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8571" y="3143252"/>
            <a:ext cx="2791147" cy="21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ounded Rectangle 25"/>
          <p:cNvSpPr/>
          <p:nvPr/>
        </p:nvSpPr>
        <p:spPr>
          <a:xfrm>
            <a:off x="6500826" y="3571880"/>
            <a:ext cx="1500198" cy="107157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6500826" y="1357302"/>
            <a:ext cx="1500198" cy="107157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5607851" y="2607467"/>
            <a:ext cx="785818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 flipH="1">
            <a:off x="5715008" y="3429004"/>
            <a:ext cx="642942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ine Callout 1 (No Border) 37"/>
          <p:cNvSpPr/>
          <p:nvPr/>
        </p:nvSpPr>
        <p:spPr>
          <a:xfrm flipH="1">
            <a:off x="7072298" y="2571748"/>
            <a:ext cx="2071702" cy="357190"/>
          </a:xfrm>
          <a:prstGeom prst="callout1">
            <a:avLst>
              <a:gd name="adj1" fmla="val 58387"/>
              <a:gd name="adj2" fmla="val 101861"/>
              <a:gd name="adj3" fmla="val -42623"/>
              <a:gd name="adj4" fmla="val 11491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Without interpolation</a:t>
            </a:r>
            <a:endParaRPr lang="en-US" sz="1400" dirty="0"/>
          </a:p>
        </p:txBody>
      </p:sp>
      <p:sp>
        <p:nvSpPr>
          <p:cNvPr id="39" name="Line Callout 1 (No Border) 38"/>
          <p:cNvSpPr/>
          <p:nvPr/>
        </p:nvSpPr>
        <p:spPr>
          <a:xfrm flipH="1">
            <a:off x="7072330" y="4786326"/>
            <a:ext cx="2071702" cy="357190"/>
          </a:xfrm>
          <a:prstGeom prst="callout1">
            <a:avLst>
              <a:gd name="adj1" fmla="val 58387"/>
              <a:gd name="adj2" fmla="val 101861"/>
              <a:gd name="adj3" fmla="val -42623"/>
              <a:gd name="adj4" fmla="val 11491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With interpolation</a:t>
            </a:r>
            <a:endParaRPr lang="en-US" sz="1400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679037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Line Callout 1 (No Border) 39"/>
          <p:cNvSpPr/>
          <p:nvPr/>
        </p:nvSpPr>
        <p:spPr>
          <a:xfrm flipH="1">
            <a:off x="5000628" y="5000640"/>
            <a:ext cx="1071570" cy="357190"/>
          </a:xfrm>
          <a:prstGeom prst="callout1">
            <a:avLst>
              <a:gd name="adj1" fmla="val 58387"/>
              <a:gd name="adj2" fmla="val 101861"/>
              <a:gd name="adj3" fmla="val -42623"/>
              <a:gd name="adj4" fmla="val 11491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err="1" smtClean="0"/>
              <a:t>Sobel</a:t>
            </a:r>
            <a:r>
              <a:rPr lang="en-GB" sz="1200" dirty="0" smtClean="0"/>
              <a:t> field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185305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Processing Images &amp; Video for Impressionist Effect</a:t>
            </a:r>
            <a:br>
              <a:rPr lang="en-US" dirty="0" smtClean="0"/>
            </a:br>
            <a:r>
              <a:rPr lang="en-US" sz="1600" dirty="0" err="1" smtClean="0"/>
              <a:t>Litwinowicz</a:t>
            </a:r>
            <a:r>
              <a:rPr lang="en-US" sz="1600" dirty="0" smtClean="0"/>
              <a:t> (1997)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42876" y="996751"/>
            <a:ext cx="6858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Main sources of temporal incoherence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42844" y="1428740"/>
            <a:ext cx="8286808" cy="171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Motion matching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Optical Flow  =  visual correspondence problem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Inevitable inaccuracies in estimate are cumulative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Content appears to slip below strokes = shower door effect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Manual correction of </a:t>
            </a:r>
            <a:r>
              <a:rPr lang="en-US" b="1" dirty="0" err="1" smtClean="0"/>
              <a:t>OF</a:t>
            </a:r>
            <a:r>
              <a:rPr lang="en-US" b="1" dirty="0" smtClean="0"/>
              <a:t> mitigates this but is expensive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42844" y="3214690"/>
            <a:ext cx="8572560" cy="237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Flicker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Random order of new strokes disguises regularity 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…but the noise generates flicker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Sudden disappearance of strokes exposes others = popping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err="1" smtClean="0"/>
              <a:t>Sobel</a:t>
            </a:r>
            <a:r>
              <a:rPr lang="en-US" b="1" dirty="0" smtClean="0"/>
              <a:t> edges are noisy at moderate scales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Strokes are clipped against flicking edge map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185305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Improving  the Coherence of Flow-based Schemes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42876" y="996751"/>
            <a:ext cx="6858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Main sources of temporal incoherence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42844" y="1428740"/>
            <a:ext cx="8286808" cy="171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Motion matching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Optical Flow  =  visual correspondence problem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Inevitable inaccuracies in estimate are cumulative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Content appears to slip below strokes = shower door effect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Manual correction of </a:t>
            </a:r>
            <a:r>
              <a:rPr lang="en-US" b="1" dirty="0" err="1" smtClean="0"/>
              <a:t>OF</a:t>
            </a:r>
            <a:r>
              <a:rPr lang="en-US" b="1" dirty="0" smtClean="0"/>
              <a:t> mitigates this but is expensive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42844" y="3214690"/>
            <a:ext cx="8572560" cy="237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Flicker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Random order of new strokes disguises regularity 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…but the noise generates flicker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Sudden disappearance of strokes exposes others = popping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err="1" smtClean="0"/>
              <a:t>Sobel</a:t>
            </a:r>
            <a:r>
              <a:rPr lang="en-US" b="1" dirty="0" smtClean="0"/>
              <a:t> edges are noisy at moderate scales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Strokes are clipped against flicking edge map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b="1" dirty="0" smtClean="0"/>
          </a:p>
        </p:txBody>
      </p:sp>
      <p:sp>
        <p:nvSpPr>
          <p:cNvPr id="8" name="Right Brace 7"/>
          <p:cNvSpPr/>
          <p:nvPr/>
        </p:nvSpPr>
        <p:spPr>
          <a:xfrm>
            <a:off x="6572264" y="1428740"/>
            <a:ext cx="285752" cy="18573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Brace 8"/>
          <p:cNvSpPr/>
          <p:nvPr/>
        </p:nvSpPr>
        <p:spPr>
          <a:xfrm>
            <a:off x="6572264" y="3500442"/>
            <a:ext cx="285752" cy="18573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929454" y="1857368"/>
            <a:ext cx="914400" cy="9144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dirty="0" err="1" smtClean="0"/>
              <a:t>Hertzmann</a:t>
            </a:r>
            <a:r>
              <a:rPr lang="en-GB" dirty="0" smtClean="0"/>
              <a:t> and </a:t>
            </a:r>
            <a:r>
              <a:rPr lang="en-GB" dirty="0" err="1" smtClean="0"/>
              <a:t>Perlin</a:t>
            </a:r>
            <a:endParaRPr lang="en-GB" dirty="0" smtClean="0"/>
          </a:p>
          <a:p>
            <a:r>
              <a:rPr lang="en-GB" dirty="0" smtClean="0"/>
              <a:t>NPAR 2000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29454" y="4000508"/>
            <a:ext cx="914400" cy="9144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dirty="0" smtClean="0"/>
              <a:t>Hays and </a:t>
            </a:r>
            <a:r>
              <a:rPr lang="en-GB" dirty="0" err="1" smtClean="0"/>
              <a:t>Essa</a:t>
            </a:r>
            <a:endParaRPr lang="en-GB" dirty="0" smtClean="0"/>
          </a:p>
          <a:p>
            <a:r>
              <a:rPr lang="en-GB" dirty="0" smtClean="0"/>
              <a:t>NPAR 2004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72310" y="1000112"/>
            <a:ext cx="914400" cy="9144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u="sng" dirty="0" smtClean="0"/>
              <a:t>Addressed by</a:t>
            </a:r>
          </a:p>
        </p:txBody>
      </p:sp>
    </p:spTree>
    <p:extLst>
      <p:ext uri="{BB962C8B-B14F-4D97-AF65-F5344CB8AC3E}">
        <p14:creationId xmlns="" xmlns:p14="http://schemas.microsoft.com/office/powerpoint/2010/main" val="185305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2876" y="996751"/>
            <a:ext cx="4786314" cy="1618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Repaint only the areas that change significantly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Fast – enables </a:t>
            </a:r>
            <a:r>
              <a:rPr lang="en-US" b="1" dirty="0" err="1" smtClean="0"/>
              <a:t>realtime</a:t>
            </a:r>
            <a:r>
              <a:rPr lang="en-US" b="1" dirty="0" smtClean="0"/>
              <a:t> interaction 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Limits shower-door by repainting limited regions of canvas (“paint-over”)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Painterly Rendering for Video and Interaction</a:t>
            </a:r>
            <a:br>
              <a:rPr lang="en-US" dirty="0" smtClean="0"/>
            </a:br>
            <a:r>
              <a:rPr lang="en-US" sz="1600" dirty="0" err="1" smtClean="0"/>
              <a:t>Hertzmann</a:t>
            </a:r>
            <a:r>
              <a:rPr lang="en-US" sz="1600" dirty="0" smtClean="0"/>
              <a:t> and </a:t>
            </a:r>
            <a:r>
              <a:rPr lang="en-US" sz="1600" dirty="0" err="1" smtClean="0"/>
              <a:t>Perlin</a:t>
            </a:r>
            <a:r>
              <a:rPr lang="en-US" sz="1600" dirty="0" smtClean="0"/>
              <a:t> (2000)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2844" y="2720638"/>
            <a:ext cx="4429156" cy="99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RGB Difference to detect regions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Optical flow </a:t>
            </a:r>
            <a:r>
              <a:rPr lang="en-US" b="1" i="1" dirty="0" smtClean="0"/>
              <a:t>optionally</a:t>
            </a:r>
            <a:r>
              <a:rPr lang="en-US" b="1" dirty="0" smtClean="0"/>
              <a:t> used to translate strokes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071550"/>
            <a:ext cx="3919525" cy="42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lum bright="-24000" contrast="41000"/>
          </a:blip>
          <a:srcRect/>
          <a:stretch>
            <a:fillRect/>
          </a:stretch>
        </p:blipFill>
        <p:spPr bwMode="auto">
          <a:xfrm>
            <a:off x="428596" y="4000508"/>
            <a:ext cx="3714776" cy="67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42844" y="4929202"/>
            <a:ext cx="442915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Control points shifted under flow </a:t>
            </a:r>
            <a:endParaRPr lang="en-US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Paint-Over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142987"/>
            <a:ext cx="5786478" cy="4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142987"/>
            <a:ext cx="5786478" cy="4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1142987"/>
            <a:ext cx="5786478" cy="4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1142987"/>
            <a:ext cx="5786478" cy="4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001056" y="5429268"/>
            <a:ext cx="1214414" cy="35719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sz="1200" dirty="0" err="1" smtClean="0"/>
              <a:t>Hertzmann</a:t>
            </a:r>
            <a:r>
              <a:rPr lang="en-GB" sz="1200" dirty="0" smtClean="0"/>
              <a:t> ‘00</a:t>
            </a:r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Paint-Over  and Optical Flow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071549"/>
            <a:ext cx="5786478" cy="4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071549"/>
            <a:ext cx="5786478" cy="4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1071549"/>
            <a:ext cx="5786478" cy="4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1071549"/>
            <a:ext cx="5786478" cy="4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001056" y="5429268"/>
            <a:ext cx="1214414" cy="35719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sz="1200" dirty="0" err="1" smtClean="0"/>
              <a:t>Hertzmann</a:t>
            </a:r>
            <a:r>
              <a:rPr lang="en-GB" sz="1200" dirty="0" smtClean="0"/>
              <a:t> ‘00</a:t>
            </a:r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2876" y="928674"/>
            <a:ext cx="5429256" cy="298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Key Innovation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Temporal smoothing of stroke attributes</a:t>
            </a:r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Stroke Opacity for birth/death</a:t>
            </a:r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Orientation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RBF interpolated field (similar to </a:t>
            </a:r>
            <a:r>
              <a:rPr lang="en-US" b="1" dirty="0" err="1" smtClean="0"/>
              <a:t>Litwinowicz</a:t>
            </a:r>
            <a:r>
              <a:rPr lang="en-US" b="1" dirty="0" smtClean="0"/>
              <a:t>)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But interpolated from strokes marked “strong” </a:t>
            </a:r>
            <a:r>
              <a:rPr lang="en-US" b="1" i="1" dirty="0" smtClean="0"/>
              <a:t>not from per-frame orientation field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Strokes born on strong edges </a:t>
            </a:r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Length and orientation are also smoothed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Image and Video-based Painterly Animation</a:t>
            </a:r>
            <a:br>
              <a:rPr lang="en-US" dirty="0" smtClean="0"/>
            </a:br>
            <a:r>
              <a:rPr lang="en-US" sz="1600" dirty="0" smtClean="0"/>
              <a:t>Hayes &amp; </a:t>
            </a:r>
            <a:r>
              <a:rPr lang="en-US" sz="1600" dirty="0" err="1" smtClean="0"/>
              <a:t>Essa</a:t>
            </a:r>
            <a:r>
              <a:rPr lang="en-US" sz="1600" dirty="0" smtClean="0"/>
              <a:t> (2004)</a:t>
            </a:r>
            <a:endParaRPr lang="en-US" dirty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214426"/>
            <a:ext cx="2790828" cy="410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Flowchart: Alternate Process 10"/>
          <p:cNvSpPr/>
          <p:nvPr/>
        </p:nvSpPr>
        <p:spPr>
          <a:xfrm rot="19774006">
            <a:off x="1518412" y="4394099"/>
            <a:ext cx="2052243" cy="630260"/>
          </a:xfrm>
          <a:prstGeom prst="flowChartAlternateProcess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>
            <a:off x="857224" y="4643450"/>
            <a:ext cx="342902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357290" y="4000508"/>
            <a:ext cx="2357454" cy="13573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2107389" y="4321979"/>
            <a:ext cx="1000132" cy="6429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 rot="2188327">
            <a:off x="2708817" y="4324918"/>
            <a:ext cx="497160" cy="38466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 rot="19890722">
            <a:off x="2566192" y="3806032"/>
            <a:ext cx="914400" cy="9144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length1</a:t>
            </a:r>
          </a:p>
        </p:txBody>
      </p:sp>
      <p:sp>
        <p:nvSpPr>
          <p:cNvPr id="21" name="TextBox 20"/>
          <p:cNvSpPr txBox="1"/>
          <p:nvPr/>
        </p:nvSpPr>
        <p:spPr>
          <a:xfrm rot="19890722">
            <a:off x="1662880" y="4352154"/>
            <a:ext cx="914400" cy="9144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length2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63078" y="4286260"/>
            <a:ext cx="194476" cy="291296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>
                <a:latin typeface="Symbol" pitchFamily="18" charset="2"/>
              </a:rPr>
              <a:t>q</a:t>
            </a:r>
          </a:p>
        </p:txBody>
      </p:sp>
      <p:sp>
        <p:nvSpPr>
          <p:cNvPr id="23" name="TextBox 22"/>
          <p:cNvSpPr txBox="1"/>
          <p:nvPr/>
        </p:nvSpPr>
        <p:spPr>
          <a:xfrm rot="3460692">
            <a:off x="2055226" y="3888370"/>
            <a:ext cx="914400" cy="9144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width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00364" y="4572012"/>
            <a:ext cx="914400" cy="9144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seed</a:t>
            </a:r>
          </a:p>
          <a:p>
            <a:r>
              <a:rPr lang="en-GB" sz="1200" dirty="0" smtClean="0"/>
              <a:t>point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57620" y="4143384"/>
            <a:ext cx="914400" cy="271458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colour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57620" y="3929070"/>
            <a:ext cx="914400" cy="271458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200" dirty="0" smtClean="0"/>
              <a:t>opacity</a:t>
            </a:r>
          </a:p>
        </p:txBody>
      </p:sp>
      <p:cxnSp>
        <p:nvCxnSpPr>
          <p:cNvPr id="28" name="Straight Arrow Connector 27"/>
          <p:cNvCxnSpPr>
            <a:stCxn id="25" idx="1"/>
          </p:cNvCxnSpPr>
          <p:nvPr/>
        </p:nvCxnSpPr>
        <p:spPr>
          <a:xfrm rot="10800000" flipV="1">
            <a:off x="3500430" y="4279112"/>
            <a:ext cx="357190" cy="71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>
            <a:off x="2643174" y="4714888"/>
            <a:ext cx="428628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357818" y="2857500"/>
            <a:ext cx="1143008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Image and Video-based Painterly Animation</a:t>
            </a:r>
            <a:br>
              <a:rPr lang="en-US" dirty="0" smtClean="0"/>
            </a:br>
            <a:r>
              <a:rPr lang="en-US" sz="1600" dirty="0" smtClean="0"/>
              <a:t>Hayes &amp; </a:t>
            </a:r>
            <a:r>
              <a:rPr lang="en-US" sz="1600" dirty="0" err="1" smtClean="0"/>
              <a:t>Essa</a:t>
            </a:r>
            <a:r>
              <a:rPr lang="en-US" sz="1600" dirty="0" smtClean="0"/>
              <a:t> (2004)</a:t>
            </a:r>
            <a:endParaRPr lang="en-US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71550"/>
            <a:ext cx="877252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160"/>
            <a:ext cx="8229600" cy="4206194"/>
          </a:xfrm>
        </p:spPr>
        <p:txBody>
          <a:bodyPr>
            <a:normAutofit/>
          </a:bodyPr>
          <a:lstStyle/>
          <a:p>
            <a:r>
              <a:rPr lang="en-US" sz="1200" b="1" dirty="0" smtClean="0"/>
              <a:t>Stroke Surfaces:  Temporally Coherent Artistic Animations from Video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J. Collomosse, D. </a:t>
            </a:r>
            <a:r>
              <a:rPr lang="en-US" sz="1000" dirty="0" err="1" smtClean="0"/>
              <a:t>Rowntree</a:t>
            </a:r>
            <a:r>
              <a:rPr lang="en-US" sz="1000" dirty="0" smtClean="0"/>
              <a:t>, P. Hall. IEEE TVCG 2005.</a:t>
            </a:r>
          </a:p>
          <a:p>
            <a:r>
              <a:rPr lang="en-US" sz="1200" b="1" dirty="0" smtClean="0"/>
              <a:t>Video </a:t>
            </a:r>
            <a:r>
              <a:rPr lang="en-US" sz="1200" b="1" dirty="0" err="1" smtClean="0"/>
              <a:t>Watercolorization</a:t>
            </a:r>
            <a:r>
              <a:rPr lang="en-US" sz="1200" b="1" dirty="0" smtClean="0"/>
              <a:t> using Bidirectional Texture Advection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A. </a:t>
            </a:r>
            <a:r>
              <a:rPr lang="en-US" sz="1000" dirty="0" err="1" smtClean="0"/>
              <a:t>Bousseau</a:t>
            </a:r>
            <a:r>
              <a:rPr lang="en-US" sz="1000" dirty="0" smtClean="0"/>
              <a:t>, D. </a:t>
            </a:r>
            <a:r>
              <a:rPr lang="en-US" sz="1000" dirty="0" err="1" smtClean="0"/>
              <a:t>Neyret</a:t>
            </a:r>
            <a:r>
              <a:rPr lang="en-US" sz="1000" dirty="0" smtClean="0"/>
              <a:t>, J. </a:t>
            </a:r>
            <a:r>
              <a:rPr lang="en-US" sz="1000" dirty="0" err="1" smtClean="0"/>
              <a:t>Thollot</a:t>
            </a:r>
            <a:r>
              <a:rPr lang="en-US" sz="1000" dirty="0" smtClean="0"/>
              <a:t>, D. </a:t>
            </a:r>
            <a:r>
              <a:rPr lang="en-US" sz="1000" dirty="0" err="1" smtClean="0"/>
              <a:t>Salesin</a:t>
            </a:r>
            <a:endParaRPr lang="en-US" sz="1000" dirty="0" smtClean="0"/>
          </a:p>
          <a:p>
            <a:r>
              <a:rPr lang="en-US" sz="1200" b="1" dirty="0" smtClean="0"/>
              <a:t>Video Analysis for Cartoon-like Special Effects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J. Collomosse, D. </a:t>
            </a:r>
            <a:r>
              <a:rPr lang="en-US" sz="1000" dirty="0" err="1" smtClean="0"/>
              <a:t>Rowntree</a:t>
            </a:r>
            <a:r>
              <a:rPr lang="en-US" sz="1000" dirty="0" smtClean="0"/>
              <a:t>, P. Hall.  BMVC 2003.</a:t>
            </a:r>
          </a:p>
          <a:p>
            <a:r>
              <a:rPr lang="en-US" sz="1200" b="1" dirty="0" smtClean="0"/>
              <a:t>Video Analysis for Dynamic cues  and Futurist Art</a:t>
            </a:r>
          </a:p>
          <a:p>
            <a:pPr>
              <a:buNone/>
            </a:pPr>
            <a:r>
              <a:rPr lang="en-US" sz="1000" b="1" dirty="0" smtClean="0"/>
              <a:t>  	</a:t>
            </a:r>
            <a:r>
              <a:rPr lang="en-US" sz="1000" dirty="0" smtClean="0"/>
              <a:t>J. Collomosse, P. Hall. Graphical Models. 2006.</a:t>
            </a:r>
          </a:p>
          <a:p>
            <a:r>
              <a:rPr lang="en-US" sz="1200" b="1" dirty="0" smtClean="0"/>
              <a:t>Motion Magnification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C. Liu, A. </a:t>
            </a:r>
            <a:r>
              <a:rPr lang="en-US" sz="1000" dirty="0" err="1" smtClean="0"/>
              <a:t>Torralba</a:t>
            </a:r>
            <a:r>
              <a:rPr lang="en-US" sz="1000" dirty="0" smtClean="0"/>
              <a:t>, W. Freeman, F. Durand, E. </a:t>
            </a:r>
            <a:r>
              <a:rPr lang="en-US" sz="1000" dirty="0" err="1" smtClean="0"/>
              <a:t>Adelson</a:t>
            </a:r>
            <a:r>
              <a:rPr lang="en-US" sz="1000" dirty="0" smtClean="0"/>
              <a:t>. SIGGRAPH 2005</a:t>
            </a:r>
          </a:p>
          <a:p>
            <a:r>
              <a:rPr lang="en-US" sz="1200" b="1" dirty="0" smtClean="0"/>
              <a:t>Video </a:t>
            </a:r>
            <a:r>
              <a:rPr lang="en-US" sz="1200" b="1" dirty="0" err="1" smtClean="0"/>
              <a:t>SnapCut</a:t>
            </a:r>
            <a:r>
              <a:rPr lang="en-US" sz="1200" b="1" dirty="0" smtClean="0"/>
              <a:t>:  Robust Video Object Cutout Using Localized Classifiers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X. </a:t>
            </a:r>
            <a:r>
              <a:rPr lang="en-US" sz="1000" dirty="0" err="1" smtClean="0"/>
              <a:t>Bai</a:t>
            </a:r>
            <a:r>
              <a:rPr lang="en-US" sz="1000" dirty="0" smtClean="0"/>
              <a:t>, J. Wang, D. Simons, G. </a:t>
            </a:r>
            <a:r>
              <a:rPr lang="en-US" sz="1000" dirty="0" err="1" smtClean="0"/>
              <a:t>Saprio</a:t>
            </a:r>
            <a:r>
              <a:rPr lang="en-US" sz="1000" dirty="0" smtClean="0"/>
              <a:t>.  SIGGRAPH 2009</a:t>
            </a:r>
          </a:p>
          <a:p>
            <a:r>
              <a:rPr lang="en-US" sz="1200" b="1" dirty="0" smtClean="0"/>
              <a:t>Stylized Displays of Home Image and Video Collections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T. Wang, R. </a:t>
            </a:r>
            <a:r>
              <a:rPr lang="en-US" sz="1000" dirty="0" err="1" smtClean="0"/>
              <a:t>Hu</a:t>
            </a:r>
            <a:r>
              <a:rPr lang="en-US" sz="1000" dirty="0" smtClean="0"/>
              <a:t>, J. Collomosse, D. </a:t>
            </a:r>
            <a:r>
              <a:rPr lang="en-US" sz="1000" dirty="0" err="1" smtClean="0"/>
              <a:t>Slatter</a:t>
            </a:r>
            <a:r>
              <a:rPr lang="en-US" sz="1000" dirty="0" smtClean="0"/>
              <a:t>, P. </a:t>
            </a:r>
            <a:r>
              <a:rPr lang="en-US" sz="1000" dirty="0" err="1" smtClean="0"/>
              <a:t>Cheatle</a:t>
            </a:r>
            <a:r>
              <a:rPr lang="en-US" sz="1000" dirty="0" smtClean="0"/>
              <a:t>, D. </a:t>
            </a:r>
            <a:r>
              <a:rPr lang="en-US" sz="1000" dirty="0" err="1" smtClean="0"/>
              <a:t>Greig</a:t>
            </a:r>
            <a:r>
              <a:rPr lang="en-US" sz="1000" dirty="0" smtClean="0"/>
              <a:t>.  NPAR 2010 (CAG 2011)</a:t>
            </a:r>
          </a:p>
          <a:p>
            <a:r>
              <a:rPr lang="en-US" sz="1200" b="1" dirty="0" smtClean="0"/>
              <a:t>Painterly animation using video semantics and feature correspondence</a:t>
            </a:r>
          </a:p>
          <a:p>
            <a:pPr marL="228600" lvl="1">
              <a:buNone/>
            </a:pPr>
            <a:r>
              <a:rPr lang="en-US" sz="1000" b="1" dirty="0" smtClean="0"/>
              <a:t>        </a:t>
            </a:r>
            <a:r>
              <a:rPr lang="en-US" sz="1000" dirty="0" smtClean="0"/>
              <a:t>L. Liang, K. </a:t>
            </a:r>
            <a:r>
              <a:rPr lang="en-US" sz="1000" dirty="0" err="1" smtClean="0"/>
              <a:t>Zeng</a:t>
            </a:r>
            <a:r>
              <a:rPr lang="en-US" sz="1000" dirty="0" smtClean="0"/>
              <a:t>, H. </a:t>
            </a:r>
            <a:r>
              <a:rPr lang="en-US" sz="1000" dirty="0" err="1" smtClean="0"/>
              <a:t>Lv</a:t>
            </a:r>
            <a:r>
              <a:rPr lang="en-US" sz="1000" dirty="0" smtClean="0"/>
              <a:t>, Y. Wang, Q. </a:t>
            </a:r>
            <a:r>
              <a:rPr lang="en-US" sz="1000" dirty="0" err="1" smtClean="0"/>
              <a:t>Xu</a:t>
            </a:r>
            <a:r>
              <a:rPr lang="en-US" sz="1000" dirty="0" smtClean="0"/>
              <a:t>, S. Zhu.  NPAR 2010</a:t>
            </a:r>
          </a:p>
          <a:p>
            <a:r>
              <a:rPr lang="en-US" sz="1200" b="1" dirty="0" smtClean="0"/>
              <a:t>From Image Parsing to Painterly Rendering</a:t>
            </a:r>
          </a:p>
          <a:p>
            <a:pPr marL="228600" lvl="1">
              <a:buNone/>
            </a:pPr>
            <a:r>
              <a:rPr lang="en-US" sz="1000" b="1" dirty="0" smtClean="0"/>
              <a:t>        </a:t>
            </a:r>
            <a:r>
              <a:rPr lang="en-US" sz="1000" dirty="0" smtClean="0"/>
              <a:t>K. </a:t>
            </a:r>
            <a:r>
              <a:rPr lang="en-US" sz="1000" dirty="0" err="1" smtClean="0"/>
              <a:t>Zeng</a:t>
            </a:r>
            <a:r>
              <a:rPr lang="en-US" sz="1000" dirty="0" smtClean="0"/>
              <a:t>, M. Zhao, C. </a:t>
            </a:r>
            <a:r>
              <a:rPr lang="en-US" sz="1000" dirty="0" err="1" smtClean="0"/>
              <a:t>Xiong</a:t>
            </a:r>
            <a:r>
              <a:rPr lang="en-US" sz="1000" dirty="0" smtClean="0"/>
              <a:t>, S. Zhu.  ACM </a:t>
            </a:r>
            <a:r>
              <a:rPr lang="en-US" sz="1000" dirty="0" err="1" smtClean="0"/>
              <a:t>ToG</a:t>
            </a:r>
            <a:r>
              <a:rPr lang="en-US" sz="1000" dirty="0" smtClean="0"/>
              <a:t> 2010.</a:t>
            </a:r>
          </a:p>
          <a:p>
            <a:pPr marL="228600" lvl="1">
              <a:buNone/>
            </a:pPr>
            <a:endParaRPr lang="en-US" sz="1000" dirty="0" smtClean="0"/>
          </a:p>
          <a:p>
            <a:pPr marL="228600" lvl="1">
              <a:buNone/>
            </a:pPr>
            <a:endParaRPr lang="en-US" sz="1400" dirty="0" smtClean="0"/>
          </a:p>
          <a:p>
            <a:pPr>
              <a:buNone/>
            </a:pPr>
            <a:endParaRPr lang="en-US" sz="1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40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Image and Video-based Painterly Animation</a:t>
            </a:r>
            <a:br>
              <a:rPr lang="en-US" dirty="0" smtClean="0"/>
            </a:br>
            <a:r>
              <a:rPr lang="en-US" sz="1600" dirty="0" smtClean="0"/>
              <a:t>Hayes &amp; </a:t>
            </a:r>
            <a:r>
              <a:rPr lang="en-US" sz="1600" dirty="0" err="1" smtClean="0"/>
              <a:t>Essa</a:t>
            </a:r>
            <a:r>
              <a:rPr lang="en-US" sz="1600" dirty="0" smtClean="0"/>
              <a:t> (2004)</a:t>
            </a:r>
            <a:endParaRPr lang="en-US" dirty="0"/>
          </a:p>
        </p:txBody>
      </p:sp>
      <p:pic>
        <p:nvPicPr>
          <p:cNvPr id="5" name="haysessa_lot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7556" y="1071550"/>
            <a:ext cx="8813600" cy="41767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85712"/>
            <a:ext cx="6400775" cy="914400"/>
          </a:xfrm>
        </p:spPr>
        <p:txBody>
          <a:bodyPr/>
          <a:lstStyle/>
          <a:p>
            <a:r>
              <a:rPr lang="en-US" sz="2200" dirty="0" smtClean="0"/>
              <a:t>Video </a:t>
            </a:r>
            <a:r>
              <a:rPr lang="en-US" sz="2200" dirty="0" err="1" smtClean="0"/>
              <a:t>Watercolorization</a:t>
            </a:r>
            <a:r>
              <a:rPr lang="en-US" sz="2200" dirty="0" smtClean="0"/>
              <a:t> by bi-directional </a:t>
            </a:r>
            <a:r>
              <a:rPr lang="en-US" sz="2200" dirty="0" smtClean="0"/>
              <a:t>advection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600" dirty="0" err="1" smtClean="0"/>
              <a:t>Boisseau</a:t>
            </a:r>
            <a:r>
              <a:rPr lang="en-US" sz="1600" dirty="0" smtClean="0"/>
              <a:t> et al. (2007)</a:t>
            </a:r>
            <a:br>
              <a:rPr lang="en-US" sz="1600" dirty="0" smtClean="0"/>
            </a:b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1406" y="978906"/>
            <a:ext cx="8786874" cy="172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000" b="1" dirty="0" smtClean="0"/>
              <a:t>Bi-Directional Flow (of textures vs. strokes)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Adaptation of “Texture advection” from flow visualisation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Frequent occlusions in video motivated bi-directional flow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Two textures seeded – one flows forward, one back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428872"/>
            <a:ext cx="338361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ight Arrow 5"/>
          <p:cNvSpPr/>
          <p:nvPr/>
        </p:nvSpPr>
        <p:spPr>
          <a:xfrm>
            <a:off x="2857488" y="3643318"/>
            <a:ext cx="121444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/>
              <a:t>Advect</a:t>
            </a:r>
            <a:endParaRPr lang="en-GB" sz="1200" dirty="0"/>
          </a:p>
        </p:txBody>
      </p:sp>
      <p:sp>
        <p:nvSpPr>
          <p:cNvPr id="8" name="Right Arrow 7"/>
          <p:cNvSpPr/>
          <p:nvPr/>
        </p:nvSpPr>
        <p:spPr>
          <a:xfrm flipH="1">
            <a:off x="1357290" y="3643318"/>
            <a:ext cx="1081094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/>
              <a:t>Advect</a:t>
            </a:r>
            <a:endParaRPr lang="en-GB" sz="1200" dirty="0"/>
          </a:p>
        </p:txBody>
      </p:sp>
      <p:sp>
        <p:nvSpPr>
          <p:cNvPr id="9" name="Rectangle 8"/>
          <p:cNvSpPr/>
          <p:nvPr/>
        </p:nvSpPr>
        <p:spPr>
          <a:xfrm>
            <a:off x="214282" y="4814844"/>
            <a:ext cx="8786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000" b="1" dirty="0" smtClean="0"/>
              <a:t>Trend towards more global temporal analysis</a:t>
            </a:r>
            <a:endParaRPr lang="en-GB" b="1" dirty="0" smtClean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430866"/>
            <a:ext cx="3214710" cy="217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Video Cubism</a:t>
            </a:r>
            <a:br>
              <a:rPr lang="en-US" dirty="0" smtClean="0"/>
            </a:br>
            <a:r>
              <a:rPr lang="en-US" sz="1600" dirty="0" smtClean="0"/>
              <a:t>Klein et al. (2002)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1406" y="978906"/>
            <a:ext cx="607223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Temporally local (inter-frame) approaches 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smtClean="0"/>
              <a:t>No long-view of video structure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smtClean="0"/>
              <a:t>necessitates averaging of past information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smtClean="0"/>
              <a:t>Averaging mitigates flicker but exaggerates the shower door effect</a:t>
            </a:r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800" b="1" dirty="0" smtClean="0"/>
          </a:p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err="1" smtClean="0"/>
              <a:t>Spatio</a:t>
            </a:r>
            <a:r>
              <a:rPr lang="en-US" b="1" dirty="0" smtClean="0"/>
              <a:t>-temporal primitives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3143252"/>
            <a:ext cx="2800997" cy="21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1214426"/>
            <a:ext cx="2612704" cy="394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ight Arrow 12"/>
          <p:cNvSpPr/>
          <p:nvPr/>
        </p:nvSpPr>
        <p:spPr>
          <a:xfrm>
            <a:off x="2571736" y="5286392"/>
            <a:ext cx="171451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time</a:t>
            </a:r>
            <a:endParaRPr lang="en-GB" sz="1200" dirty="0"/>
          </a:p>
        </p:txBody>
      </p:sp>
      <p:sp>
        <p:nvSpPr>
          <p:cNvPr id="14" name="Line Callout 1 (No Border) 13"/>
          <p:cNvSpPr/>
          <p:nvPr/>
        </p:nvSpPr>
        <p:spPr>
          <a:xfrm flipH="1">
            <a:off x="571472" y="3643318"/>
            <a:ext cx="1071570" cy="500066"/>
          </a:xfrm>
          <a:prstGeom prst="callout1">
            <a:avLst>
              <a:gd name="adj1" fmla="val 27911"/>
              <a:gd name="adj2" fmla="val -742"/>
              <a:gd name="adj3" fmla="val 188995"/>
              <a:gd name="adj4" fmla="val -13600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Interactively painted</a:t>
            </a:r>
            <a:endParaRPr lang="en-US" sz="1400" dirty="0"/>
          </a:p>
        </p:txBody>
      </p:sp>
      <p:sp>
        <p:nvSpPr>
          <p:cNvPr id="15" name="Line Callout 1 (No Border) 14"/>
          <p:cNvSpPr/>
          <p:nvPr/>
        </p:nvSpPr>
        <p:spPr>
          <a:xfrm flipH="1">
            <a:off x="357158" y="4572012"/>
            <a:ext cx="1490674" cy="438152"/>
          </a:xfrm>
          <a:prstGeom prst="callout1">
            <a:avLst>
              <a:gd name="adj1" fmla="val 33542"/>
              <a:gd name="adj2" fmla="val -375"/>
              <a:gd name="adj3" fmla="val 138312"/>
              <a:gd name="adj4" fmla="val -7190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Temporally contiguous strokes </a:t>
            </a:r>
            <a:endParaRPr lang="en-US" sz="1400" dirty="0"/>
          </a:p>
        </p:txBody>
      </p:sp>
      <p:sp>
        <p:nvSpPr>
          <p:cNvPr id="16" name="Freeform 15"/>
          <p:cNvSpPr/>
          <p:nvPr/>
        </p:nvSpPr>
        <p:spPr>
          <a:xfrm>
            <a:off x="3786182" y="3214690"/>
            <a:ext cx="381000" cy="1970314"/>
          </a:xfrm>
          <a:custGeom>
            <a:avLst/>
            <a:gdLst>
              <a:gd name="connsiteX0" fmla="*/ 10886 w 381000"/>
              <a:gd name="connsiteY0" fmla="*/ 1970314 h 1970314"/>
              <a:gd name="connsiteX1" fmla="*/ 0 w 381000"/>
              <a:gd name="connsiteY1" fmla="*/ 239486 h 1970314"/>
              <a:gd name="connsiteX2" fmla="*/ 370114 w 381000"/>
              <a:gd name="connsiteY2" fmla="*/ 0 h 1970314"/>
              <a:gd name="connsiteX3" fmla="*/ 381000 w 381000"/>
              <a:gd name="connsiteY3" fmla="*/ 1643743 h 1970314"/>
              <a:gd name="connsiteX4" fmla="*/ 381000 w 381000"/>
              <a:gd name="connsiteY4" fmla="*/ 1643743 h 1970314"/>
              <a:gd name="connsiteX5" fmla="*/ 381000 w 381000"/>
              <a:gd name="connsiteY5" fmla="*/ 1719943 h 1970314"/>
              <a:gd name="connsiteX6" fmla="*/ 10886 w 381000"/>
              <a:gd name="connsiteY6" fmla="*/ 1970314 h 1970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" h="1970314">
                <a:moveTo>
                  <a:pt x="10886" y="1970314"/>
                </a:moveTo>
                <a:cubicBezTo>
                  <a:pt x="7257" y="1393371"/>
                  <a:pt x="3629" y="816429"/>
                  <a:pt x="0" y="239486"/>
                </a:cubicBezTo>
                <a:lnTo>
                  <a:pt x="370114" y="0"/>
                </a:lnTo>
                <a:cubicBezTo>
                  <a:pt x="373743" y="547914"/>
                  <a:pt x="377371" y="1095829"/>
                  <a:pt x="381000" y="1643743"/>
                </a:cubicBezTo>
                <a:lnTo>
                  <a:pt x="381000" y="1643743"/>
                </a:lnTo>
                <a:lnTo>
                  <a:pt x="381000" y="1719943"/>
                </a:lnTo>
                <a:lnTo>
                  <a:pt x="10886" y="197031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5072066" y="5072078"/>
            <a:ext cx="1428760" cy="28575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dirty="0" err="1" smtClean="0"/>
              <a:t>timeslice</a:t>
            </a:r>
            <a:endParaRPr lang="en-GB" dirty="0" smtClean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20677 -0.008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Space-time Segmentation for Video </a:t>
            </a:r>
            <a:r>
              <a:rPr lang="en-US" dirty="0" err="1" smtClean="0"/>
              <a:t>Stylisation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1406" y="978906"/>
            <a:ext cx="6858048" cy="104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Automated Space-time Analysis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smtClean="0"/>
              <a:t>Goal is coherent segmentation of video into semantic regions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smtClean="0"/>
              <a:t>Coherent space-time regions are smoothed then do not flicker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8596" y="2143120"/>
            <a:ext cx="4000528" cy="3286148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r>
              <a:rPr lang="en-US" sz="1400" b="1" dirty="0" smtClean="0"/>
              <a:t>Extending Mean-shift to Space-time (3D)</a:t>
            </a:r>
          </a:p>
          <a:p>
            <a:pPr lvl="0" algn="ctr"/>
            <a:endParaRPr lang="en-US" sz="800" b="1" dirty="0" smtClean="0"/>
          </a:p>
          <a:p>
            <a:pPr lvl="0" algn="ctr"/>
            <a:endParaRPr lang="en-US" sz="800" b="1" dirty="0" smtClean="0"/>
          </a:p>
          <a:p>
            <a:pPr lvl="0" algn="ctr"/>
            <a:endParaRPr lang="en-US" sz="16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4643438" y="2143120"/>
            <a:ext cx="4000528" cy="3286148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r>
              <a:rPr lang="en-US" sz="1400" b="1" dirty="0" smtClean="0"/>
              <a:t>Mean-shift segment </a:t>
            </a:r>
            <a:r>
              <a:rPr lang="en-US" sz="1400" b="1" dirty="0" smtClean="0"/>
              <a:t>frames and associate (2D+t)</a:t>
            </a:r>
          </a:p>
          <a:p>
            <a:pPr lvl="0" algn="ctr"/>
            <a:endParaRPr lang="en-US" sz="800" b="1" dirty="0" smtClean="0"/>
          </a:p>
          <a:p>
            <a:pPr lvl="0" algn="ctr"/>
            <a:endParaRPr lang="en-US" sz="800" b="1" dirty="0" smtClean="0"/>
          </a:p>
          <a:p>
            <a:pPr lvl="0" algn="ctr"/>
            <a:endParaRPr lang="en-US" sz="1600" b="1" dirty="0" smtClean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214558"/>
            <a:ext cx="371473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203734"/>
            <a:ext cx="3857652" cy="286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sz="2000" dirty="0" smtClean="0"/>
              <a:t>Stroke Surfaces:  Coherent Artistic Animations from Video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Collomosse et al. (2005)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42844" y="1000112"/>
            <a:ext cx="4572032" cy="444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Region association (2D+t)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Based on a weighted blend of heuristics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smtClean="0"/>
              <a:t>Shape (Fourier Descriptors)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err="1" smtClean="0"/>
              <a:t>Colour</a:t>
            </a:r>
            <a:endParaRPr lang="en-US" dirty="0" smtClean="0"/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smtClean="0"/>
              <a:t>Overlap (as </a:t>
            </a:r>
            <a:r>
              <a:rPr lang="en-US" dirty="0" err="1" smtClean="0"/>
              <a:t>DeCarlo</a:t>
            </a:r>
            <a:r>
              <a:rPr lang="en-US" dirty="0" smtClean="0"/>
              <a:t>/</a:t>
            </a:r>
            <a:r>
              <a:rPr lang="en-US" dirty="0" err="1" smtClean="0"/>
              <a:t>Santella</a:t>
            </a:r>
            <a:r>
              <a:rPr lang="en-US" dirty="0" smtClean="0"/>
              <a:t>)</a:t>
            </a:r>
          </a:p>
          <a:p>
            <a:pPr marL="1143000" lvl="2" indent="-228600">
              <a:spcBef>
                <a:spcPct val="20000"/>
              </a:spcBef>
              <a:defRPr/>
            </a:pPr>
            <a:endParaRPr lang="en-US" sz="400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Associations are filtered by locating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smtClean="0"/>
              <a:t>Short-time branches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dirty="0" smtClean="0"/>
              <a:t>Short-time cycles</a:t>
            </a:r>
          </a:p>
          <a:p>
            <a:pPr marL="1143000" lvl="2" indent="-228600">
              <a:spcBef>
                <a:spcPct val="20000"/>
              </a:spcBef>
              <a:defRPr/>
            </a:pPr>
            <a:endParaRPr lang="en-US" sz="400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Surface </a:t>
            </a:r>
            <a:r>
              <a:rPr lang="en-US" b="1" dirty="0" err="1" smtClean="0"/>
              <a:t>voxels</a:t>
            </a:r>
            <a:r>
              <a:rPr lang="en-US" b="1" dirty="0" smtClean="0"/>
              <a:t> between volumes are identified</a:t>
            </a:r>
          </a:p>
          <a:p>
            <a:pPr marL="685800" lvl="1" indent="-228600">
              <a:spcBef>
                <a:spcPct val="20000"/>
              </a:spcBef>
              <a:defRPr/>
            </a:pPr>
            <a:endParaRPr lang="en-US" sz="400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Surfaces fragmented into “stroke surfaces” that abut only two volumes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428740"/>
            <a:ext cx="400052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300429"/>
            <a:ext cx="3857652" cy="134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406" y="978906"/>
            <a:ext cx="68580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“Stroke Surfaces” separate volumes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Winged edge structure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Smoothing the surface smoothes the volumes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err="1" smtClean="0"/>
              <a:t>Generalisation</a:t>
            </a:r>
            <a:r>
              <a:rPr lang="en-US" b="1" dirty="0" smtClean="0"/>
              <a:t> of snakes to 2D surfaces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Separate terms for spatial and temporal constraint</a:t>
            </a:r>
          </a:p>
          <a:p>
            <a:pPr marL="685800" lvl="1" indent="-228600">
              <a:spcBef>
                <a:spcPct val="20000"/>
              </a:spcBef>
              <a:defRPr/>
            </a:pPr>
            <a:endParaRPr lang="en-US" b="1" dirty="0" smtClean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4482" y="3143252"/>
            <a:ext cx="2385236" cy="225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14"/>
          <p:cNvGrpSpPr/>
          <p:nvPr/>
        </p:nvGrpSpPr>
        <p:grpSpPr>
          <a:xfrm>
            <a:off x="500034" y="3011262"/>
            <a:ext cx="4786346" cy="2132254"/>
            <a:chOff x="4643448" y="3011262"/>
            <a:chExt cx="4450205" cy="1775064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29857" y="3011262"/>
              <a:ext cx="3362325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97867" y="3714756"/>
              <a:ext cx="4395786" cy="544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43448" y="4472001"/>
              <a:ext cx="1428750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2748" y="1153690"/>
            <a:ext cx="2599846" cy="17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sz="2000" dirty="0" smtClean="0"/>
              <a:t>Stroke Surfaces:  Coherent Artistic Animations from Video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Collomosse et al. (2005)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665785"/>
            <a:ext cx="2571768" cy="198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643318"/>
            <a:ext cx="196047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1" y="3645686"/>
            <a:ext cx="2071702" cy="185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71406" y="978906"/>
            <a:ext cx="6858048" cy="293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Surface Manipulation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Undulation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b="1" dirty="0" smtClean="0"/>
          </a:p>
          <a:p>
            <a:pPr marL="685800" lvl="1" indent="-228600">
              <a:spcBef>
                <a:spcPct val="20000"/>
              </a:spcBef>
              <a:defRPr/>
            </a:pPr>
            <a:endParaRPr lang="en-US" sz="400" b="1" dirty="0" smtClean="0"/>
          </a:p>
          <a:p>
            <a:pPr marL="685800" lvl="1" indent="-228600">
              <a:spcBef>
                <a:spcPct val="20000"/>
              </a:spcBef>
              <a:defRPr/>
            </a:pPr>
            <a:endParaRPr lang="en-US" sz="400" b="1" dirty="0" smtClean="0"/>
          </a:p>
          <a:p>
            <a:pPr marL="685800" lvl="1" indent="-228600">
              <a:spcBef>
                <a:spcPct val="20000"/>
              </a:spcBef>
              <a:defRPr/>
            </a:pPr>
            <a:endParaRPr lang="en-US" sz="400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Fragmentation</a:t>
            </a: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1643054"/>
            <a:ext cx="21240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1643054"/>
            <a:ext cx="2214578" cy="169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643054"/>
            <a:ext cx="2357454" cy="18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sz="2000" dirty="0" smtClean="0"/>
              <a:t>Stroke Surfaces:  Coherent Artistic Animations from Video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Collomosse et al. (2005)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50"/>
            <a:ext cx="8072494" cy="433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71819" y="-71458"/>
            <a:ext cx="6400775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Stroke Surfaces:  Coherent Artistic Animations from Video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Collomosse et al. (2005)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406" y="978906"/>
            <a:ext cx="607223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Coherent Segmentation</a:t>
            </a:r>
          </a:p>
        </p:txBody>
      </p:sp>
      <p:pic>
        <p:nvPicPr>
          <p:cNvPr id="4" name="bounce_gradshad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8596" y="1643053"/>
            <a:ext cx="4071966" cy="3257573"/>
          </a:xfrm>
          <a:prstGeom prst="rect">
            <a:avLst/>
          </a:prstGeom>
        </p:spPr>
      </p:pic>
      <p:pic>
        <p:nvPicPr>
          <p:cNvPr id="6" name="bearwave_thicklinecartoon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500562" y="1628747"/>
            <a:ext cx="4071966" cy="3257573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763" y="-71438"/>
            <a:ext cx="6400800" cy="914401"/>
          </a:xfrm>
        </p:spPr>
        <p:txBody>
          <a:bodyPr/>
          <a:lstStyle/>
          <a:p>
            <a:r>
              <a:rPr lang="en-US" sz="2000" dirty="0" smtClean="0"/>
              <a:t>Stroke Surfaces:  Coherent Artistic Animations from Video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Collomosse et al. (2005)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err="1" smtClean="0"/>
              <a:t>Rotoscoping</a:t>
            </a:r>
            <a:r>
              <a:rPr lang="en-US" dirty="0" smtClean="0"/>
              <a:t> for Painterly Rendering </a:t>
            </a:r>
            <a:br>
              <a:rPr lang="en-US" dirty="0" smtClean="0"/>
            </a:br>
            <a:r>
              <a:rPr lang="en-US" sz="1600" dirty="0" err="1" smtClean="0"/>
              <a:t>Agarwala</a:t>
            </a:r>
            <a:r>
              <a:rPr lang="en-US" sz="1600" dirty="0" smtClean="0"/>
              <a:t> et al. (2004)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1406" y="978906"/>
            <a:ext cx="8858312" cy="172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err="1" smtClean="0"/>
              <a:t>Rotoscoping</a:t>
            </a:r>
            <a:endParaRPr lang="en-US" sz="2000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Coherent motion of (groups of) regions can be exploited to paint coherently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Interpolate internal points (e.g. stroke seeds) from region boundary</a:t>
            </a:r>
          </a:p>
          <a:p>
            <a:pPr marL="1143000" lvl="2" indent="-228600">
              <a:spcBef>
                <a:spcPct val="20000"/>
              </a:spcBef>
              <a:defRPr/>
            </a:pPr>
            <a:endParaRPr lang="en-US" b="1" dirty="0" smtClean="0"/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b="1" dirty="0" smtClean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143120"/>
            <a:ext cx="5357850" cy="341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Line Callout 1 (No Border) 5"/>
          <p:cNvSpPr/>
          <p:nvPr/>
        </p:nvSpPr>
        <p:spPr>
          <a:xfrm flipH="1">
            <a:off x="7143768" y="2500310"/>
            <a:ext cx="1571636" cy="500066"/>
          </a:xfrm>
          <a:prstGeom prst="callout1">
            <a:avLst>
              <a:gd name="adj1" fmla="val 64917"/>
              <a:gd name="adj2" fmla="val 102876"/>
              <a:gd name="adj3" fmla="val 53594"/>
              <a:gd name="adj4" fmla="val 17092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Shape Contexts used to correspond regions</a:t>
            </a:r>
            <a:endParaRPr lang="en-US" sz="1400" dirty="0"/>
          </a:p>
        </p:txBody>
      </p:sp>
      <p:sp>
        <p:nvSpPr>
          <p:cNvPr id="8" name="Line Callout 1 (No Border) 7"/>
          <p:cNvSpPr/>
          <p:nvPr/>
        </p:nvSpPr>
        <p:spPr>
          <a:xfrm flipH="1">
            <a:off x="7143768" y="3714756"/>
            <a:ext cx="1571636" cy="1071570"/>
          </a:xfrm>
          <a:prstGeom prst="callout1">
            <a:avLst>
              <a:gd name="adj1" fmla="val 64917"/>
              <a:gd name="adj2" fmla="val 102876"/>
              <a:gd name="adj3" fmla="val -52492"/>
              <a:gd name="adj4" fmla="val 17854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Linear interpolation from corresponded control points on external boundary</a:t>
            </a:r>
            <a:endParaRPr lang="en-US" sz="14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142976" y="3571880"/>
            <a:ext cx="3929090" cy="1143008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800" b="1" dirty="0" smtClean="0"/>
          </a:p>
          <a:p>
            <a:pPr lvl="0" algn="ctr"/>
            <a:endParaRPr lang="en-US" sz="800" b="1" dirty="0" smtClean="0"/>
          </a:p>
          <a:p>
            <a:pPr lvl="0" algn="ctr"/>
            <a:endParaRPr lang="en-US" sz="1600" b="1" dirty="0" smtClean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57158" y="2928938"/>
            <a:ext cx="5286412" cy="2428892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higher </a:t>
            </a:r>
            <a:r>
              <a:rPr kumimoji="0" lang="en-US" b="1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</a:t>
            </a:r>
            <a:r>
              <a:rPr lang="en-US" b="1" u="sng" dirty="0" smtClean="0"/>
              <a:t>l of visual analysis</a:t>
            </a:r>
            <a:r>
              <a:rPr lang="en-US" b="1" dirty="0" smtClean="0"/>
              <a:t> is needed:</a:t>
            </a:r>
          </a:p>
          <a:p>
            <a:pPr marL="685800" lvl="1" indent="-228600">
              <a:spcBef>
                <a:spcPct val="20000"/>
              </a:spcBef>
              <a:spcAft>
                <a:spcPts val="1000"/>
              </a:spcAft>
            </a:pPr>
            <a:endParaRPr lang="en-US" sz="1400" b="1" dirty="0" smtClean="0"/>
          </a:p>
          <a:p>
            <a:pPr marL="685800" lvl="1" indent="-228600">
              <a:spcBef>
                <a:spcPct val="20000"/>
              </a:spcBef>
              <a:spcAft>
                <a:spcPts val="1000"/>
              </a:spcAft>
            </a:pPr>
            <a:r>
              <a:rPr lang="en-US" sz="1600" b="1" dirty="0" smtClean="0"/>
              <a:t>		Consider more than local edge information</a:t>
            </a:r>
          </a:p>
          <a:p>
            <a:pPr marL="685800" lvl="1" indent="-228600">
              <a:spcBef>
                <a:spcPct val="20000"/>
              </a:spcBef>
              <a:spcAft>
                <a:spcPts val="1000"/>
              </a:spcAft>
            </a:pPr>
            <a:r>
              <a:rPr lang="en-US" sz="1600" b="1" dirty="0" smtClean="0"/>
              <a:t>  		    Global analysis vs. greedy placement</a:t>
            </a:r>
          </a:p>
          <a:p>
            <a:pPr marL="685800" lvl="1" indent="-228600">
              <a:spcBef>
                <a:spcPct val="20000"/>
              </a:spcBef>
              <a:spcAft>
                <a:spcPts val="1000"/>
              </a:spcAft>
            </a:pPr>
            <a:endParaRPr lang="en-US" sz="1400" b="1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Computer Vision</a:t>
            </a:r>
            <a:r>
              <a:rPr kumimoji="0" lang="en-US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</a:t>
            </a:r>
            <a:r>
              <a:rPr lang="en-US" b="1" u="sng" dirty="0" err="1" smtClean="0"/>
              <a:t>Optimisation</a:t>
            </a:r>
            <a:r>
              <a:rPr lang="en-US" b="1" dirty="0" smtClean="0"/>
              <a:t> are solutions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6446" y="1071550"/>
            <a:ext cx="3071834" cy="4214842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800" b="1" dirty="0" smtClean="0"/>
          </a:p>
          <a:p>
            <a:pPr lvl="0" algn="ctr"/>
            <a:endParaRPr lang="en-US" sz="800" b="1" dirty="0" smtClean="0"/>
          </a:p>
          <a:p>
            <a:pPr lvl="0" algn="ctr"/>
            <a:endParaRPr lang="en-US" sz="1600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505" y="0"/>
            <a:ext cx="6400775" cy="914400"/>
          </a:xfrm>
        </p:spPr>
        <p:txBody>
          <a:bodyPr/>
          <a:lstStyle/>
          <a:p>
            <a:r>
              <a:rPr lang="en-US" dirty="0" smtClean="0"/>
              <a:t>Higher Level Visual Analysis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15074" y="1000112"/>
            <a:ext cx="2500362" cy="431456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 fontScale="925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Region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-based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discrimination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230" y="1428740"/>
            <a:ext cx="268133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5543" y="3214690"/>
            <a:ext cx="268133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5643570" y="5000640"/>
            <a:ext cx="3214678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00" dirty="0" smtClean="0"/>
              <a:t>Around the Cake (Thiebaud‘62).  Markup (</a:t>
            </a:r>
            <a:r>
              <a:rPr lang="en-US" sz="900" dirty="0" err="1" smtClean="0"/>
              <a:t>Kolliopoulos</a:t>
            </a:r>
            <a:r>
              <a:rPr lang="en-US" sz="900" dirty="0" smtClean="0"/>
              <a:t> ’06)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7190" y="1196467"/>
            <a:ext cx="45720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Artistic Stylization pre-2000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400" b="1" dirty="0" smtClean="0"/>
              <a:t>Dependent on low-level image processing          (e.g. </a:t>
            </a:r>
            <a:r>
              <a:rPr lang="en-US" sz="1400" b="1" dirty="0" err="1" smtClean="0"/>
              <a:t>Sobel</a:t>
            </a:r>
            <a:r>
              <a:rPr lang="en-US" sz="1400" b="1" dirty="0" smtClean="0"/>
              <a:t>) to drive preservation of  </a:t>
            </a:r>
            <a:r>
              <a:rPr lang="en-US" sz="1400" b="1" u="sng" dirty="0" smtClean="0"/>
              <a:t>local edge and high frequency content</a:t>
            </a:r>
            <a:r>
              <a:rPr lang="en-US" sz="1400" b="1" dirty="0" smtClean="0"/>
              <a:t>.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357158" y="2285997"/>
            <a:ext cx="485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An Artist does not paint a stroke by looking only at the image content under that stroke</a:t>
            </a:r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4878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Tooning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Wang et al. (2004)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1406" y="978906"/>
            <a:ext cx="8858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err="1" smtClean="0"/>
              <a:t>Rotoscoping</a:t>
            </a:r>
            <a:endParaRPr lang="en-US" b="1" dirty="0" smtClean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67365"/>
            <a:ext cx="8757276" cy="381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Tooning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Wang et al. (2004)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1406" y="978906"/>
            <a:ext cx="8858312" cy="139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err="1" smtClean="0"/>
              <a:t>Rotoscoping</a:t>
            </a:r>
            <a:endParaRPr lang="en-US" sz="2000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Coherent motion of (groups of) regions can be exploited to paint coherently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b="1" dirty="0" smtClean="0"/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b="1" dirty="0" smtClean="0"/>
          </a:p>
        </p:txBody>
      </p:sp>
      <p:pic>
        <p:nvPicPr>
          <p:cNvPr id="4" name="videotoon_ou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14348" y="2195529"/>
            <a:ext cx="4143901" cy="3090863"/>
          </a:xfrm>
          <a:prstGeom prst="rect">
            <a:avLst/>
          </a:prstGeom>
        </p:spPr>
      </p:pic>
      <p:pic>
        <p:nvPicPr>
          <p:cNvPr id="6" name="bounce_painterly_ourmethod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5286380" y="2097913"/>
            <a:ext cx="2857520" cy="3174164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Cartoon Style Rendering of Motion</a:t>
            </a:r>
            <a:br>
              <a:rPr lang="en-US" dirty="0" smtClean="0"/>
            </a:br>
            <a:r>
              <a:rPr lang="en-US" sz="1800" dirty="0" smtClean="0"/>
              <a:t>Collomosse et al. (2003)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71406" y="978906"/>
            <a:ext cx="7429552" cy="139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Motion Emphasis 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Augmentation cue (Speed-lines, ghosting)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Deformation (Squash and stretch, general deformation)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Time warping (Anticipation/snap)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026" y="3052778"/>
            <a:ext cx="15271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6026" y="3052778"/>
            <a:ext cx="14033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7626" y="2976578"/>
            <a:ext cx="28194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2824178"/>
            <a:ext cx="1804988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Augmentation Cues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71406" y="978906"/>
            <a:ext cx="9072594" cy="184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Augmentation Cues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Segment trails of corresponded control points into smooth sections.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Iteratively select  smooth sections to </a:t>
            </a:r>
            <a:r>
              <a:rPr lang="en-US" sz="2000" b="1" dirty="0" err="1" smtClean="0"/>
              <a:t>maximising</a:t>
            </a:r>
            <a:r>
              <a:rPr lang="en-US" sz="2000" b="1" dirty="0" smtClean="0"/>
              <a:t>: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000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b="1" dirty="0" smtClean="0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428596" y="2464438"/>
          <a:ext cx="4000528" cy="1107442"/>
        </p:xfrm>
        <a:graphic>
          <a:graphicData uri="http://schemas.openxmlformats.org/presentationml/2006/ole">
            <p:oleObj spid="_x0000_s48130" name="Bitmap Image" r:id="rId3" imgW="4439270" imgH="1228571" progId="PBrush">
              <p:embed/>
            </p:oleObj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500035" y="3786194"/>
            <a:ext cx="3143272" cy="1752600"/>
            <a:chOff x="500034" y="3557594"/>
            <a:chExt cx="3338513" cy="1981200"/>
          </a:xfrm>
        </p:grpSpPr>
        <p:graphicFrame>
          <p:nvGraphicFramePr>
            <p:cNvPr id="11" name="Object 9"/>
            <p:cNvGraphicFramePr>
              <a:graphicFrameLocks noChangeAspect="1"/>
            </p:cNvGraphicFramePr>
            <p:nvPr/>
          </p:nvGraphicFramePr>
          <p:xfrm>
            <a:off x="1414434" y="3862394"/>
            <a:ext cx="228600" cy="228600"/>
          </p:xfrm>
          <a:graphic>
            <a:graphicData uri="http://schemas.openxmlformats.org/presentationml/2006/ole">
              <p:oleObj spid="_x0000_s48131" name="Bitmap Image" r:id="rId4" imgW="161990" imgH="161990" progId="PBrush">
                <p:embed/>
              </p:oleObj>
            </a:graphicData>
          </a:graphic>
        </p:graphicFrame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500034" y="3557594"/>
              <a:ext cx="2743200" cy="336550"/>
              <a:chOff x="3600" y="3120"/>
              <a:chExt cx="1824" cy="262"/>
            </a:xfrm>
          </p:grpSpPr>
          <p:grpSp>
            <p:nvGrpSpPr>
              <p:cNvPr id="13" name="Group 17"/>
              <p:cNvGrpSpPr>
                <a:grpSpLocks/>
              </p:cNvGrpSpPr>
              <p:nvPr/>
            </p:nvGrpSpPr>
            <p:grpSpPr bwMode="auto">
              <a:xfrm>
                <a:off x="3600" y="3120"/>
                <a:ext cx="722" cy="255"/>
                <a:chOff x="3600" y="3120"/>
                <a:chExt cx="722" cy="255"/>
              </a:xfrm>
            </p:grpSpPr>
            <p:graphicFrame>
              <p:nvGraphicFramePr>
                <p:cNvPr id="15" name="Object 14"/>
                <p:cNvGraphicFramePr>
                  <a:graphicFrameLocks noChangeAspect="1"/>
                </p:cNvGraphicFramePr>
                <p:nvPr/>
              </p:nvGraphicFramePr>
              <p:xfrm>
                <a:off x="3600" y="3168"/>
                <a:ext cx="576" cy="207"/>
              </p:xfrm>
              <a:graphic>
                <a:graphicData uri="http://schemas.openxmlformats.org/presentationml/2006/ole">
                  <p:oleObj spid="_x0000_s48132" name="Bitmap Image" r:id="rId5" imgW="609524" imgH="219222" progId="PBrush">
                    <p:embed/>
                  </p:oleObj>
                </a:graphicData>
              </a:graphic>
            </p:graphicFrame>
            <p:graphicFrame>
              <p:nvGraphicFramePr>
                <p:cNvPr id="16" name="Object 15"/>
                <p:cNvGraphicFramePr>
                  <a:graphicFrameLocks noChangeAspect="1"/>
                </p:cNvGraphicFramePr>
                <p:nvPr/>
              </p:nvGraphicFramePr>
              <p:xfrm>
                <a:off x="4176" y="3120"/>
                <a:ext cx="146" cy="240"/>
              </p:xfrm>
              <a:graphic>
                <a:graphicData uri="http://schemas.openxmlformats.org/presentationml/2006/ole">
                  <p:oleObj spid="_x0000_s48133" name="Bitmap Image" r:id="rId6" imgW="133192" imgH="219222" progId="PBrush">
                    <p:embed/>
                  </p:oleObj>
                </a:graphicData>
              </a:graphic>
            </p:graphicFrame>
          </p:grpSp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4368" y="3120"/>
                <a:ext cx="1056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600"/>
                  <a:t>user weights</a:t>
                </a:r>
              </a:p>
            </p:txBody>
          </p:sp>
        </p:grpSp>
        <p:grpSp>
          <p:nvGrpSpPr>
            <p:cNvPr id="17" name="Group 21"/>
            <p:cNvGrpSpPr>
              <a:grpSpLocks/>
            </p:cNvGrpSpPr>
            <p:nvPr/>
          </p:nvGrpSpPr>
          <p:grpSpPr bwMode="auto">
            <a:xfrm>
              <a:off x="881034" y="4162432"/>
              <a:ext cx="2957513" cy="1376362"/>
              <a:chOff x="3897" y="3408"/>
              <a:chExt cx="1863" cy="867"/>
            </a:xfrm>
          </p:grpSpPr>
          <p:graphicFrame>
            <p:nvGraphicFramePr>
              <p:cNvPr id="18" name="Object 6"/>
              <p:cNvGraphicFramePr>
                <a:graphicFrameLocks noChangeAspect="1"/>
              </p:cNvGraphicFramePr>
              <p:nvPr/>
            </p:nvGraphicFramePr>
            <p:xfrm>
              <a:off x="4155" y="3435"/>
              <a:ext cx="240" cy="176"/>
            </p:xfrm>
            <a:graphic>
              <a:graphicData uri="http://schemas.openxmlformats.org/presentationml/2006/ole">
                <p:oleObj spid="_x0000_s48134" name="Bitmap Image" r:id="rId7" imgW="285866" imgH="209524" progId="PBrush">
                  <p:embed/>
                </p:oleObj>
              </a:graphicData>
            </a:graphic>
          </p:graphicFrame>
          <p:graphicFrame>
            <p:nvGraphicFramePr>
              <p:cNvPr id="19" name="Object 7"/>
              <p:cNvGraphicFramePr>
                <a:graphicFrameLocks noChangeAspect="1"/>
              </p:cNvGraphicFramePr>
              <p:nvPr/>
            </p:nvGraphicFramePr>
            <p:xfrm>
              <a:off x="4164" y="3780"/>
              <a:ext cx="240" cy="165"/>
            </p:xfrm>
            <a:graphic>
              <a:graphicData uri="http://schemas.openxmlformats.org/presentationml/2006/ole">
                <p:oleObj spid="_x0000_s48135" name="Bitmap Image" r:id="rId8" imgW="304923" imgH="209524" progId="PBrush">
                  <p:embed/>
                </p:oleObj>
              </a:graphicData>
            </a:graphic>
          </p:graphicFrame>
          <p:graphicFrame>
            <p:nvGraphicFramePr>
              <p:cNvPr id="20" name="Object 11"/>
              <p:cNvGraphicFramePr>
                <a:graphicFrameLocks noChangeAspect="1"/>
              </p:cNvGraphicFramePr>
              <p:nvPr/>
            </p:nvGraphicFramePr>
            <p:xfrm>
              <a:off x="4137" y="3601"/>
              <a:ext cx="261" cy="179"/>
            </p:xfrm>
            <a:graphic>
              <a:graphicData uri="http://schemas.openxmlformats.org/presentationml/2006/ole">
                <p:oleObj spid="_x0000_s48136" name="Bitmap Image" r:id="rId9" imgW="333333" imgH="228571" progId="PBrush">
                  <p:embed/>
                </p:oleObj>
              </a:graphicData>
            </a:graphic>
          </p:graphicFrame>
          <p:graphicFrame>
            <p:nvGraphicFramePr>
              <p:cNvPr id="21" name="Object 12"/>
              <p:cNvGraphicFramePr>
                <a:graphicFrameLocks noChangeAspect="1"/>
              </p:cNvGraphicFramePr>
              <p:nvPr/>
            </p:nvGraphicFramePr>
            <p:xfrm>
              <a:off x="4134" y="3951"/>
              <a:ext cx="288" cy="140"/>
            </p:xfrm>
            <a:graphic>
              <a:graphicData uri="http://schemas.openxmlformats.org/presentationml/2006/ole">
                <p:oleObj spid="_x0000_s48137" name="Bitmap Image" r:id="rId10" imgW="371527" imgH="181096" progId="PBrush">
                  <p:embed/>
                </p:oleObj>
              </a:graphicData>
            </a:graphic>
          </p:graphicFrame>
          <p:graphicFrame>
            <p:nvGraphicFramePr>
              <p:cNvPr id="22" name="Object 13"/>
              <p:cNvGraphicFramePr>
                <a:graphicFrameLocks noChangeAspect="1"/>
              </p:cNvGraphicFramePr>
              <p:nvPr/>
            </p:nvGraphicFramePr>
            <p:xfrm>
              <a:off x="3897" y="4113"/>
              <a:ext cx="528" cy="162"/>
            </p:xfrm>
            <a:graphic>
              <a:graphicData uri="http://schemas.openxmlformats.org/presentationml/2006/ole">
                <p:oleObj spid="_x0000_s48138" name="Bitmap Image" r:id="rId11" imgW="714286" imgH="219222" progId="PBrush">
                  <p:embed/>
                </p:oleObj>
              </a:graphicData>
            </a:graphic>
          </p:graphicFrame>
          <p:sp>
            <p:nvSpPr>
              <p:cNvPr id="23" name="Text Box 19"/>
              <p:cNvSpPr txBox="1">
                <a:spLocks noChangeArrowheads="1"/>
              </p:cNvSpPr>
              <p:nvPr/>
            </p:nvSpPr>
            <p:spPr bwMode="auto">
              <a:xfrm>
                <a:off x="4416" y="3408"/>
                <a:ext cx="1344" cy="8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/>
                  <a:t>mean velocity over x</a:t>
                </a:r>
              </a:p>
              <a:p>
                <a:pPr>
                  <a:spcBef>
                    <a:spcPct val="50000"/>
                  </a:spcBef>
                </a:pPr>
                <a:r>
                  <a:rPr lang="en-GB" sz="1200"/>
                  <a:t>mean curvature at x</a:t>
                </a:r>
              </a:p>
              <a:p>
                <a:pPr>
                  <a:spcBef>
                    <a:spcPct val="50000"/>
                  </a:spcBef>
                </a:pPr>
                <a:r>
                  <a:rPr lang="en-GB" sz="1200"/>
                  <a:t>temporal extent of x</a:t>
                </a:r>
              </a:p>
              <a:p>
                <a:pPr>
                  <a:spcBef>
                    <a:spcPct val="50000"/>
                  </a:spcBef>
                </a:pPr>
                <a:r>
                  <a:rPr lang="en-GB" sz="1200"/>
                  <a:t>dist from convex hull at x</a:t>
                </a:r>
              </a:p>
              <a:p>
                <a:pPr>
                  <a:spcBef>
                    <a:spcPct val="50000"/>
                  </a:spcBef>
                </a:pPr>
                <a:r>
                  <a:rPr lang="en-GB" sz="1200"/>
                  <a:t>overlap of x and</a:t>
                </a:r>
              </a:p>
            </p:txBody>
          </p:sp>
        </p:grpSp>
        <p:graphicFrame>
          <p:nvGraphicFramePr>
            <p:cNvPr id="24" name="Object 20"/>
            <p:cNvGraphicFramePr>
              <a:graphicFrameLocks noChangeAspect="1"/>
            </p:cNvGraphicFramePr>
            <p:nvPr/>
          </p:nvGraphicFramePr>
          <p:xfrm>
            <a:off x="2981297" y="5343532"/>
            <a:ext cx="152400" cy="152400"/>
          </p:xfrm>
          <a:graphic>
            <a:graphicData uri="http://schemas.openxmlformats.org/presentationml/2006/ole">
              <p:oleObj spid="_x0000_s48139" name="Bitmap Image" r:id="rId12" imgW="161990" imgH="161990" progId="PBrush">
                <p:embed/>
              </p:oleObj>
            </a:graphicData>
          </a:graphic>
        </p:graphicFrame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1657322" y="3819532"/>
              <a:ext cx="1981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/>
                <a:t>selected sections</a:t>
              </a:r>
            </a:p>
          </p:txBody>
        </p:sp>
      </p:grpSp>
      <p:graphicFrame>
        <p:nvGraphicFramePr>
          <p:cNvPr id="48140" name="Object 12"/>
          <p:cNvGraphicFramePr>
            <a:graphicFrameLocks noChangeAspect="1"/>
          </p:cNvGraphicFramePr>
          <p:nvPr/>
        </p:nvGraphicFramePr>
        <p:xfrm>
          <a:off x="4500562" y="2643206"/>
          <a:ext cx="4557110" cy="3000376"/>
        </p:xfrm>
        <a:graphic>
          <a:graphicData uri="http://schemas.openxmlformats.org/presentationml/2006/ole">
            <p:oleObj spid="_x0000_s48140" name="Bitmap Image" r:id="rId13" imgW="7219048" imgH="4753639" progId="PBrush">
              <p:embed/>
            </p:oleObj>
          </a:graphicData>
        </a:graphic>
      </p:graphicFrame>
      <p:sp>
        <p:nvSpPr>
          <p:cNvPr id="2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406" y="978906"/>
            <a:ext cx="6286544" cy="1009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Deformation Cues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dirty="0" smtClean="0"/>
              <a:t>A motion dependent curvilinear basis </a:t>
            </a:r>
            <a:r>
              <a:rPr lang="en-GB" dirty="0" smtClean="0"/>
              <a:t>(</a:t>
            </a:r>
            <a:r>
              <a:rPr lang="en-GB" dirty="0" err="1" smtClean="0"/>
              <a:t>s,r</a:t>
            </a:r>
            <a:r>
              <a:rPr lang="en-GB" dirty="0" smtClean="0"/>
              <a:t>) is </a:t>
            </a:r>
            <a:r>
              <a:rPr lang="en-GB" dirty="0" smtClean="0"/>
              <a:t>formed using the trajectory of the region </a:t>
            </a:r>
            <a:r>
              <a:rPr lang="en-GB" dirty="0" err="1" smtClean="0"/>
              <a:t>centroid</a:t>
            </a:r>
            <a:r>
              <a:rPr lang="en-GB" dirty="0" smtClean="0"/>
              <a:t>, and its normal.</a:t>
            </a:r>
            <a:endParaRPr lang="en-US" b="1" dirty="0" smtClean="0"/>
          </a:p>
        </p:txBody>
      </p:sp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6562756" y="1071550"/>
          <a:ext cx="2438400" cy="1371600"/>
        </p:xfrm>
        <a:graphic>
          <a:graphicData uri="http://schemas.openxmlformats.org/presentationml/2006/ole">
            <p:oleObj spid="_x0000_s46084" name="Bitmap Image" r:id="rId3" imgW="1828571" imgH="1000000" progId="PBrush">
              <p:embed/>
            </p:oleObj>
          </a:graphicData>
        </a:graphic>
      </p:graphicFrame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429004"/>
            <a:ext cx="2590800" cy="711200"/>
          </a:xfrm>
          <a:prstGeom prst="rect">
            <a:avLst/>
          </a:prstGeom>
          <a:noFill/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840" y="4071946"/>
            <a:ext cx="2438400" cy="527050"/>
          </a:xfrm>
          <a:prstGeom prst="rect">
            <a:avLst/>
          </a:prstGeom>
          <a:noFill/>
        </p:spPr>
      </p:pic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1524" y="4643450"/>
            <a:ext cx="3657600" cy="800100"/>
          </a:xfrm>
          <a:prstGeom prst="rect">
            <a:avLst/>
          </a:prstGeom>
          <a:noFill/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Squash and Stretch</a:t>
            </a:r>
            <a:endParaRPr lang="en-US" sz="1800" dirty="0"/>
          </a:p>
        </p:txBody>
      </p:sp>
      <p:pic>
        <p:nvPicPr>
          <p:cNvPr id="46093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786" y="2071682"/>
            <a:ext cx="1643074" cy="256731"/>
          </a:xfrm>
          <a:prstGeom prst="rect">
            <a:avLst/>
          </a:prstGeom>
          <a:noFill/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85752" y="2488168"/>
            <a:ext cx="9001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>
              <a:spcBef>
                <a:spcPct val="50000"/>
              </a:spcBef>
            </a:pPr>
            <a:r>
              <a:rPr lang="en-GB" sz="1800" dirty="0" smtClean="0"/>
              <a:t>U</a:t>
            </a:r>
            <a:r>
              <a:rPr lang="en-GB" sz="1800" dirty="0"/>
              <a:t>(.) as the transformation from curvilinear space, </a:t>
            </a:r>
            <a:r>
              <a:rPr lang="en-GB" sz="1800" dirty="0" smtClean="0"/>
              <a:t>keep </a:t>
            </a:r>
            <a:r>
              <a:rPr lang="en-GB" sz="1800" dirty="0"/>
              <a:t>the inverse as a lookup table.</a:t>
            </a:r>
          </a:p>
        </p:txBody>
      </p:sp>
      <p:sp>
        <p:nvSpPr>
          <p:cNvPr id="20" name="Right Brace 19"/>
          <p:cNvSpPr/>
          <p:nvPr/>
        </p:nvSpPr>
        <p:spPr>
          <a:xfrm>
            <a:off x="5143504" y="3429004"/>
            <a:ext cx="214314" cy="19288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5572132" y="3786194"/>
            <a:ext cx="914400" cy="9144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dirty="0" smtClean="0"/>
              <a:t>Squash and stretch</a:t>
            </a:r>
          </a:p>
          <a:p>
            <a:r>
              <a:rPr lang="en-GB" dirty="0" smtClean="0"/>
              <a:t>(after </a:t>
            </a:r>
            <a:r>
              <a:rPr lang="en-GB" dirty="0" err="1" smtClean="0"/>
              <a:t>Chenney</a:t>
            </a:r>
            <a:r>
              <a:rPr lang="en-GB" dirty="0" smtClean="0"/>
              <a:t> et al ‘02)</a:t>
            </a: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Squash and Stretch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1406" y="978906"/>
            <a:ext cx="7215238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Deformation Cues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Squash and stretch in a camera motion compensated frame</a:t>
            </a: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214282" y="2214558"/>
          <a:ext cx="5638800" cy="2851150"/>
        </p:xfrm>
        <a:graphic>
          <a:graphicData uri="http://schemas.openxmlformats.org/presentationml/2006/ole">
            <p:oleObj spid="_x0000_s47106" name="Bitmap Image" r:id="rId3" imgW="5068007" imgH="2561905" progId="PBrush">
              <p:embed/>
            </p:oleObj>
          </a:graphicData>
        </a:graphic>
      </p:graphicFrame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2143120"/>
            <a:ext cx="3133379" cy="2824164"/>
          </a:xfrm>
          <a:prstGeom prst="rect">
            <a:avLst/>
          </a:prstGeom>
          <a:noFill/>
        </p:spPr>
      </p:pic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General Deformation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1406" y="978906"/>
            <a:ext cx="8786874" cy="1009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Deformation Cues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More general motion deformations can be created by specifying a transfer function dependent on a point’s local acceleration and position, as well as its speed.</a:t>
            </a: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714348" y="2248168"/>
          <a:ext cx="2500330" cy="395018"/>
        </p:xfrm>
        <a:graphic>
          <a:graphicData uri="http://schemas.openxmlformats.org/presentationml/2006/ole">
            <p:oleObj spid="_x0000_s49155" name="Bitmap Image" r:id="rId4" imgW="2352381" imgH="371527" progId="PBrush">
              <p:embed/>
            </p:oleObj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19108" y="2747958"/>
            <a:ext cx="46672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/>
              <a:t>A </a:t>
            </a:r>
            <a:r>
              <a:rPr lang="en-GB" sz="1800" dirty="0" smtClean="0"/>
              <a:t>function can operate </a:t>
            </a:r>
            <a:r>
              <a:rPr lang="en-GB" sz="1800" dirty="0"/>
              <a:t>on each component of        independently, to create effects suggesting drag we use...</a:t>
            </a:r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642910" y="3903969"/>
          <a:ext cx="3357586" cy="553738"/>
        </p:xfrm>
        <a:graphic>
          <a:graphicData uri="http://schemas.openxmlformats.org/presentationml/2006/ole">
            <p:oleObj spid="_x0000_s49156" name="Bitmap Image" r:id="rId5" imgW="3638095" imgH="600159" progId="PBrush">
              <p:embed/>
            </p:oleObj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/>
        </p:nvGraphicFramePr>
        <p:xfrm>
          <a:off x="5072066" y="2857500"/>
          <a:ext cx="928694" cy="259720"/>
        </p:xfrm>
        <a:graphic>
          <a:graphicData uri="http://schemas.openxmlformats.org/presentationml/2006/ole">
            <p:oleObj spid="_x0000_s49157" name="Bitmap Image" r:id="rId6" imgW="1123810" imgH="314286" progId="PBrush">
              <p:embed/>
            </p:oleObj>
          </a:graphicData>
        </a:graphic>
      </p:graphicFrame>
      <p:pic>
        <p:nvPicPr>
          <p:cNvPr id="11" name="metro_warp_veloc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215074" y="2125236"/>
            <a:ext cx="2643206" cy="3304008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Video Analysis for Dynamic Cues</a:t>
            </a:r>
            <a:br>
              <a:rPr lang="en-US" dirty="0" smtClean="0"/>
            </a:br>
            <a:r>
              <a:rPr lang="en-US" sz="1800" dirty="0" smtClean="0"/>
              <a:t>Collomosse and Hall (2005)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71406" y="978906"/>
            <a:ext cx="8786874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Anticipation (Snap)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Alter motion timing to introduce a lag then “catch up” prior to changes of motion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2608249" y="3606805"/>
            <a:ext cx="36433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8"/>
            <a:ext cx="40100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038475"/>
            <a:ext cx="38385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82" y="1714492"/>
            <a:ext cx="1714480" cy="120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1714492"/>
            <a:ext cx="2714644" cy="1261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Paintbox</a:t>
            </a:r>
            <a:r>
              <a:rPr lang="en-US" dirty="0" smtClean="0"/>
              <a:t>: The Fine Art of Video Painting</a:t>
            </a:r>
            <a:br>
              <a:rPr lang="en-US" dirty="0" smtClean="0"/>
            </a:br>
            <a:r>
              <a:rPr lang="en-US" sz="1600" dirty="0" smtClean="0"/>
              <a:t>Collomosse and Hall (2006)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1406" y="978906"/>
            <a:ext cx="8786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A Complete Video </a:t>
            </a:r>
            <a:r>
              <a:rPr lang="en-US" sz="2000" b="1" dirty="0" err="1" smtClean="0"/>
              <a:t>Paintbox</a:t>
            </a:r>
            <a:endParaRPr lang="en-US" sz="2000" b="1" dirty="0" smtClean="0"/>
          </a:p>
        </p:txBody>
      </p:sp>
      <p:pic>
        <p:nvPicPr>
          <p:cNvPr id="11" name="jpc_motionstylise_lowre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429256" y="1643054"/>
            <a:ext cx="2743200" cy="3429000"/>
          </a:xfrm>
          <a:prstGeom prst="rect">
            <a:avLst/>
          </a:prstGeom>
        </p:spPr>
      </p:pic>
      <p:pic>
        <p:nvPicPr>
          <p:cNvPr id="12" name="jpc_bounce_cartoon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42910" y="1643054"/>
            <a:ext cx="4286280" cy="34290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42910" y="5072078"/>
            <a:ext cx="41434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spcBef>
                <a:spcPct val="20000"/>
              </a:spcBef>
              <a:defRPr/>
            </a:pPr>
            <a:r>
              <a:rPr lang="en-US" sz="1600" b="1" dirty="0" smtClean="0"/>
              <a:t>Segmentation + augmentation + deformation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14876" y="5072078"/>
            <a:ext cx="41434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spcBef>
                <a:spcPct val="20000"/>
              </a:spcBef>
              <a:defRPr/>
            </a:pPr>
            <a:r>
              <a:rPr lang="en-US" sz="1600" b="1" dirty="0" smtClean="0"/>
              <a:t>Anticipation + deformation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Motion Magnification  </a:t>
            </a:r>
            <a:br>
              <a:rPr lang="en-US" dirty="0" smtClean="0"/>
            </a:br>
            <a:r>
              <a:rPr lang="en-US" sz="1600" dirty="0" smtClean="0"/>
              <a:t>Liu et al. (2005)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1406" y="978906"/>
            <a:ext cx="87868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/>
              <a:t>Deformation Cues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General deformation technique using motion vector clustering to layer video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User intervention needed to fix noisy segmentation maps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Per-pixel flow vector pushes pixels to exaggerate existing motion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Texture filling compensates for holes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b="1" dirty="0" smtClean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348056"/>
            <a:ext cx="28670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3348056"/>
            <a:ext cx="2895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3348056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43900" y="5429268"/>
            <a:ext cx="1285884" cy="35719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sz="1200" dirty="0" smtClean="0"/>
              <a:t>Liu et al. ‘05</a:t>
            </a:r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505" y="0"/>
            <a:ext cx="6400775" cy="914400"/>
          </a:xfrm>
        </p:spPr>
        <p:txBody>
          <a:bodyPr/>
          <a:lstStyle/>
          <a:p>
            <a:r>
              <a:rPr lang="en-US" dirty="0" smtClean="0"/>
              <a:t>Mean-shift Segmentation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14282" y="1071550"/>
            <a:ext cx="81439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Mean-shift is the </a:t>
            </a:r>
            <a:r>
              <a:rPr lang="en-US" sz="1900" b="1" dirty="0" err="1" smtClean="0"/>
              <a:t>defacto</a:t>
            </a:r>
            <a:r>
              <a:rPr lang="en-US" sz="1900" b="1" dirty="0" smtClean="0"/>
              <a:t> choice for most NPR/segmentation techniques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10" name="Group 109"/>
          <p:cNvGrpSpPr/>
          <p:nvPr/>
        </p:nvGrpSpPr>
        <p:grpSpPr>
          <a:xfrm>
            <a:off x="5041917" y="1714492"/>
            <a:ext cx="3887801" cy="3646166"/>
            <a:chOff x="5041917" y="1854540"/>
            <a:chExt cx="3887801" cy="3646166"/>
          </a:xfrm>
        </p:grpSpPr>
        <p:sp>
          <p:nvSpPr>
            <p:cNvPr id="108" name="TextBox 107"/>
            <p:cNvSpPr txBox="1"/>
            <p:nvPr/>
          </p:nvSpPr>
          <p:spPr>
            <a:xfrm>
              <a:off x="5072066" y="1857368"/>
              <a:ext cx="3857652" cy="364333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 anchorCtr="0">
              <a:noAutofit/>
            </a:bodyPr>
            <a:lstStyle/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800" b="1" dirty="0" smtClean="0"/>
            </a:p>
            <a:p>
              <a:pPr lvl="0" algn="ctr"/>
              <a:endParaRPr lang="en-US" sz="800" b="1" dirty="0" smtClean="0"/>
            </a:p>
            <a:p>
              <a:pPr lvl="0" algn="ctr"/>
              <a:endParaRPr lang="en-US" sz="1600" b="1" dirty="0" smtClean="0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5041917" y="3854752"/>
              <a:ext cx="3816363" cy="1645954"/>
              <a:chOff x="-65490" y="2714625"/>
              <a:chExt cx="8280803" cy="389047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928688" y="3357563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009650" y="3152775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357313" y="3143250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071563" y="3786188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214438" y="3500438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643063" y="3571875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571625" y="3786188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714500" y="3214688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928813" y="3429000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928813" y="3786188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357313" y="4071938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785938" y="4071938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2143125" y="3571875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143125" y="4000500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857375" y="4572000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009775" y="4724400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205038" y="4500563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276475" y="4857750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419350" y="4714875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909888" y="4214813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2786063" y="4795838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562225" y="5000625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2562225" y="4357688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2847975" y="4500563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062288" y="4857750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2847975" y="5000625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3205163" y="4500563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276600" y="4786313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2990850" y="4643438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 bwMode="auto">
              <a:xfrm rot="5400000" flipH="1" flipV="1">
                <a:off x="-1322387" y="4464050"/>
                <a:ext cx="3500438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 bwMode="auto">
              <a:xfrm>
                <a:off x="285750" y="6000750"/>
                <a:ext cx="28575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61"/>
              <p:cNvSpPr txBox="1">
                <a:spLocks noChangeArrowheads="1"/>
              </p:cNvSpPr>
              <p:nvPr/>
            </p:nvSpPr>
            <p:spPr bwMode="auto">
              <a:xfrm rot="16200000">
                <a:off x="-247378" y="4031847"/>
                <a:ext cx="864640" cy="500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/>
                  <a:t>Red</a:t>
                </a:r>
              </a:p>
            </p:txBody>
          </p:sp>
          <p:sp>
            <p:nvSpPr>
              <p:cNvPr id="51" name="TextBox 62"/>
              <p:cNvSpPr txBox="1">
                <a:spLocks noChangeArrowheads="1"/>
              </p:cNvSpPr>
              <p:nvPr/>
            </p:nvSpPr>
            <p:spPr bwMode="auto">
              <a:xfrm>
                <a:off x="1720847" y="6059489"/>
                <a:ext cx="1026770" cy="545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/>
                  <a:t>Green</a:t>
                </a:r>
              </a:p>
            </p:txBody>
          </p:sp>
          <p:cxnSp>
            <p:nvCxnSpPr>
              <p:cNvPr id="52" name="Straight Arrow Connector 51"/>
              <p:cNvCxnSpPr/>
              <p:nvPr/>
            </p:nvCxnSpPr>
            <p:spPr bwMode="auto">
              <a:xfrm flipV="1">
                <a:off x="357188" y="5143500"/>
                <a:ext cx="1643062" cy="9286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62"/>
              <p:cNvSpPr txBox="1">
                <a:spLocks noChangeArrowheads="1"/>
              </p:cNvSpPr>
              <p:nvPr/>
            </p:nvSpPr>
            <p:spPr bwMode="auto">
              <a:xfrm>
                <a:off x="1857372" y="5643563"/>
                <a:ext cx="852859" cy="545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/>
                  <a:t>Blue</a:t>
                </a:r>
              </a:p>
            </p:txBody>
          </p:sp>
          <p:pic>
            <p:nvPicPr>
              <p:cNvPr id="54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500563" y="2857500"/>
                <a:ext cx="3714750" cy="2782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55" name="Straight Arrow Connector 54"/>
              <p:cNvCxnSpPr>
                <a:endCxn id="45" idx="4"/>
              </p:cNvCxnSpPr>
              <p:nvPr/>
            </p:nvCxnSpPr>
            <p:spPr>
              <a:xfrm rot="10800000">
                <a:off x="3271838" y="4643438"/>
                <a:ext cx="1443037" cy="3571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rot="10800000">
                <a:off x="2357438" y="3714750"/>
                <a:ext cx="2657475" cy="9286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 bwMode="auto">
              <a:xfrm flipV="1">
                <a:off x="285750" y="5000625"/>
                <a:ext cx="1285875" cy="10715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 bwMode="auto">
              <a:xfrm flipV="1">
                <a:off x="357188" y="5643563"/>
                <a:ext cx="1785937" cy="3571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62"/>
              <p:cNvSpPr txBox="1">
                <a:spLocks noChangeArrowheads="1"/>
              </p:cNvSpPr>
              <p:nvPr/>
            </p:nvSpPr>
            <p:spPr bwMode="auto">
              <a:xfrm>
                <a:off x="1785935" y="5214938"/>
                <a:ext cx="529387" cy="545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/>
                  <a:t>X</a:t>
                </a:r>
              </a:p>
            </p:txBody>
          </p:sp>
          <p:sp>
            <p:nvSpPr>
              <p:cNvPr id="60" name="TextBox 62"/>
              <p:cNvSpPr txBox="1">
                <a:spLocks noChangeArrowheads="1"/>
              </p:cNvSpPr>
              <p:nvPr/>
            </p:nvSpPr>
            <p:spPr bwMode="auto">
              <a:xfrm>
                <a:off x="1500186" y="4929188"/>
                <a:ext cx="522431" cy="545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/>
                  <a:t>Y</a:t>
                </a:r>
              </a:p>
            </p:txBody>
          </p:sp>
        </p:grpSp>
        <p:pic>
          <p:nvPicPr>
            <p:cNvPr id="105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56231" y="2357434"/>
              <a:ext cx="1714512" cy="1290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13619" y="2357435"/>
              <a:ext cx="1714512" cy="1283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" name="Content Placeholder 2"/>
            <p:cNvSpPr txBox="1">
              <a:spLocks/>
            </p:cNvSpPr>
            <p:nvPr/>
          </p:nvSpPr>
          <p:spPr>
            <a:xfrm>
              <a:off x="5500662" y="1854540"/>
              <a:ext cx="3214742" cy="431456"/>
            </a:xfrm>
            <a:prstGeom prst="rect">
              <a:avLst/>
            </a:prstGeom>
          </p:spPr>
          <p:txBody>
            <a:bodyPr vert="horz" lIns="91440" tIns="0" rIns="91440" bIns="0" rtlCol="0" anchor="ctr" anchorCtr="0">
              <a:normAutofit fontScale="92500"/>
            </a:bodyPr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1000"/>
                </a:spcAft>
                <a:buClrTx/>
                <a:buSzTx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Unsupervised clustering in (</a:t>
              </a:r>
              <a:r>
                <a:rPr kumimoji="0" lang="en-US" sz="1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x,y,r,g,b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)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42938" y="1714516"/>
            <a:ext cx="3214687" cy="3429000"/>
            <a:chOff x="642938" y="2571750"/>
            <a:chExt cx="3214687" cy="3429000"/>
          </a:xfrm>
        </p:grpSpPr>
        <p:cxnSp>
          <p:nvCxnSpPr>
            <p:cNvPr id="112" name="Straight Arrow Connector 111"/>
            <p:cNvCxnSpPr/>
            <p:nvPr/>
          </p:nvCxnSpPr>
          <p:spPr>
            <a:xfrm rot="5400000" flipH="1" flipV="1">
              <a:off x="-1000918" y="4285456"/>
              <a:ext cx="3429000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>
              <a:off x="642938" y="5857875"/>
              <a:ext cx="3214687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286000" y="2928938"/>
              <a:ext cx="71438" cy="6985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5" name="Oval 114"/>
            <p:cNvSpPr/>
            <p:nvPr/>
          </p:nvSpPr>
          <p:spPr>
            <a:xfrm>
              <a:off x="1714500" y="3141663"/>
              <a:ext cx="71438" cy="7143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6" name="Oval 115"/>
            <p:cNvSpPr/>
            <p:nvPr/>
          </p:nvSpPr>
          <p:spPr>
            <a:xfrm>
              <a:off x="2857500" y="3929063"/>
              <a:ext cx="142875" cy="14287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7" name="Oval 116"/>
            <p:cNvSpPr/>
            <p:nvPr/>
          </p:nvSpPr>
          <p:spPr>
            <a:xfrm>
              <a:off x="2143125" y="3284538"/>
              <a:ext cx="71438" cy="7143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8" name="Oval 117"/>
            <p:cNvSpPr/>
            <p:nvPr/>
          </p:nvSpPr>
          <p:spPr>
            <a:xfrm>
              <a:off x="2428875" y="3213100"/>
              <a:ext cx="71438" cy="7143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9" name="Oval 118"/>
            <p:cNvSpPr/>
            <p:nvPr/>
          </p:nvSpPr>
          <p:spPr>
            <a:xfrm>
              <a:off x="1857375" y="3500438"/>
              <a:ext cx="71438" cy="6985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0" name="Oval 119"/>
            <p:cNvSpPr/>
            <p:nvPr/>
          </p:nvSpPr>
          <p:spPr>
            <a:xfrm>
              <a:off x="2714625" y="3284538"/>
              <a:ext cx="71438" cy="7143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1" name="Oval 120"/>
            <p:cNvSpPr/>
            <p:nvPr/>
          </p:nvSpPr>
          <p:spPr>
            <a:xfrm>
              <a:off x="2286000" y="3571875"/>
              <a:ext cx="71438" cy="6985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2" name="Oval 121"/>
            <p:cNvSpPr/>
            <p:nvPr/>
          </p:nvSpPr>
          <p:spPr>
            <a:xfrm>
              <a:off x="2500313" y="3500438"/>
              <a:ext cx="71437" cy="6985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3" name="Oval 122"/>
            <p:cNvSpPr/>
            <p:nvPr/>
          </p:nvSpPr>
          <p:spPr>
            <a:xfrm>
              <a:off x="1643063" y="3643313"/>
              <a:ext cx="71437" cy="6985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4" name="Oval 123"/>
            <p:cNvSpPr/>
            <p:nvPr/>
          </p:nvSpPr>
          <p:spPr>
            <a:xfrm>
              <a:off x="2000250" y="3786188"/>
              <a:ext cx="71438" cy="6985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5" name="Oval 124"/>
            <p:cNvSpPr/>
            <p:nvPr/>
          </p:nvSpPr>
          <p:spPr>
            <a:xfrm>
              <a:off x="3214688" y="4357688"/>
              <a:ext cx="71437" cy="7143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6" name="Oval 125"/>
            <p:cNvSpPr/>
            <p:nvPr/>
          </p:nvSpPr>
          <p:spPr>
            <a:xfrm>
              <a:off x="2214563" y="4786313"/>
              <a:ext cx="71437" cy="7143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7" name="Oval 126"/>
            <p:cNvSpPr/>
            <p:nvPr/>
          </p:nvSpPr>
          <p:spPr>
            <a:xfrm>
              <a:off x="2714625" y="4357688"/>
              <a:ext cx="71438" cy="7143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8" name="Oval 127"/>
            <p:cNvSpPr/>
            <p:nvPr/>
          </p:nvSpPr>
          <p:spPr>
            <a:xfrm>
              <a:off x="3071813" y="4714875"/>
              <a:ext cx="71437" cy="7143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9" name="Oval 128"/>
            <p:cNvSpPr/>
            <p:nvPr/>
          </p:nvSpPr>
          <p:spPr>
            <a:xfrm>
              <a:off x="3357563" y="4643438"/>
              <a:ext cx="71437" cy="7143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0" name="Oval 129"/>
            <p:cNvSpPr/>
            <p:nvPr/>
          </p:nvSpPr>
          <p:spPr>
            <a:xfrm>
              <a:off x="2786063" y="4929188"/>
              <a:ext cx="71437" cy="7143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1" name="Oval 130"/>
            <p:cNvSpPr/>
            <p:nvPr/>
          </p:nvSpPr>
          <p:spPr>
            <a:xfrm>
              <a:off x="3643313" y="4714875"/>
              <a:ext cx="71437" cy="7143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2" name="Oval 131"/>
            <p:cNvSpPr/>
            <p:nvPr/>
          </p:nvSpPr>
          <p:spPr>
            <a:xfrm>
              <a:off x="3214688" y="5000625"/>
              <a:ext cx="71437" cy="7143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3" name="Oval 132"/>
            <p:cNvSpPr/>
            <p:nvPr/>
          </p:nvSpPr>
          <p:spPr>
            <a:xfrm>
              <a:off x="3429000" y="4929188"/>
              <a:ext cx="71438" cy="7143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4" name="Oval 133"/>
            <p:cNvSpPr/>
            <p:nvPr/>
          </p:nvSpPr>
          <p:spPr>
            <a:xfrm>
              <a:off x="2571750" y="5072063"/>
              <a:ext cx="71438" cy="7143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5" name="Oval 134"/>
            <p:cNvSpPr/>
            <p:nvPr/>
          </p:nvSpPr>
          <p:spPr>
            <a:xfrm>
              <a:off x="2928938" y="5214938"/>
              <a:ext cx="71437" cy="7143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6" name="Oval 135"/>
            <p:cNvSpPr/>
            <p:nvPr/>
          </p:nvSpPr>
          <p:spPr>
            <a:xfrm>
              <a:off x="1785938" y="4071938"/>
              <a:ext cx="142875" cy="14287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42933" y="1714492"/>
            <a:ext cx="3214687" cy="3429000"/>
            <a:chOff x="642938" y="2571750"/>
            <a:chExt cx="3214687" cy="3429000"/>
          </a:xfrm>
        </p:grpSpPr>
        <p:cxnSp>
          <p:nvCxnSpPr>
            <p:cNvPr id="138" name="Straight Arrow Connector 137"/>
            <p:cNvCxnSpPr/>
            <p:nvPr/>
          </p:nvCxnSpPr>
          <p:spPr>
            <a:xfrm rot="5400000" flipH="1" flipV="1">
              <a:off x="-1000918" y="4285456"/>
              <a:ext cx="3429000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>
              <a:off x="642938" y="5857875"/>
              <a:ext cx="3214687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Oval 139"/>
            <p:cNvSpPr/>
            <p:nvPr/>
          </p:nvSpPr>
          <p:spPr>
            <a:xfrm>
              <a:off x="2286000" y="2928938"/>
              <a:ext cx="71438" cy="6985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1" name="Oval 140"/>
            <p:cNvSpPr/>
            <p:nvPr/>
          </p:nvSpPr>
          <p:spPr>
            <a:xfrm>
              <a:off x="1714500" y="3141663"/>
              <a:ext cx="71438" cy="7143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2" name="Oval 141"/>
            <p:cNvSpPr/>
            <p:nvPr/>
          </p:nvSpPr>
          <p:spPr>
            <a:xfrm>
              <a:off x="2857500" y="3929063"/>
              <a:ext cx="142875" cy="14287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3" name="Oval 142"/>
            <p:cNvSpPr/>
            <p:nvPr/>
          </p:nvSpPr>
          <p:spPr>
            <a:xfrm>
              <a:off x="2143125" y="3284538"/>
              <a:ext cx="71438" cy="7143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4" name="Oval 143"/>
            <p:cNvSpPr/>
            <p:nvPr/>
          </p:nvSpPr>
          <p:spPr>
            <a:xfrm>
              <a:off x="2428875" y="3213100"/>
              <a:ext cx="71438" cy="7143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5" name="Oval 144"/>
            <p:cNvSpPr/>
            <p:nvPr/>
          </p:nvSpPr>
          <p:spPr>
            <a:xfrm>
              <a:off x="1857375" y="3500438"/>
              <a:ext cx="71438" cy="6985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6" name="Oval 145"/>
            <p:cNvSpPr/>
            <p:nvPr/>
          </p:nvSpPr>
          <p:spPr>
            <a:xfrm>
              <a:off x="2714625" y="3284538"/>
              <a:ext cx="71438" cy="714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7" name="Oval 146"/>
            <p:cNvSpPr/>
            <p:nvPr/>
          </p:nvSpPr>
          <p:spPr>
            <a:xfrm>
              <a:off x="2286000" y="3571875"/>
              <a:ext cx="71438" cy="6985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8" name="Oval 147"/>
            <p:cNvSpPr/>
            <p:nvPr/>
          </p:nvSpPr>
          <p:spPr>
            <a:xfrm>
              <a:off x="2500313" y="3500438"/>
              <a:ext cx="71437" cy="6985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9" name="Oval 148"/>
            <p:cNvSpPr/>
            <p:nvPr/>
          </p:nvSpPr>
          <p:spPr>
            <a:xfrm>
              <a:off x="1643063" y="3643313"/>
              <a:ext cx="71437" cy="6985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0" name="Oval 149"/>
            <p:cNvSpPr/>
            <p:nvPr/>
          </p:nvSpPr>
          <p:spPr>
            <a:xfrm>
              <a:off x="2000250" y="3786188"/>
              <a:ext cx="71438" cy="6985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1" name="Oval 150"/>
            <p:cNvSpPr/>
            <p:nvPr/>
          </p:nvSpPr>
          <p:spPr>
            <a:xfrm>
              <a:off x="3214688" y="4357688"/>
              <a:ext cx="71437" cy="714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2" name="Oval 151"/>
            <p:cNvSpPr/>
            <p:nvPr/>
          </p:nvSpPr>
          <p:spPr>
            <a:xfrm>
              <a:off x="2214563" y="4786313"/>
              <a:ext cx="71437" cy="7143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3" name="Oval 152"/>
            <p:cNvSpPr/>
            <p:nvPr/>
          </p:nvSpPr>
          <p:spPr>
            <a:xfrm>
              <a:off x="2714625" y="4357688"/>
              <a:ext cx="71438" cy="714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4" name="Oval 153"/>
            <p:cNvSpPr/>
            <p:nvPr/>
          </p:nvSpPr>
          <p:spPr>
            <a:xfrm>
              <a:off x="3071813" y="4714875"/>
              <a:ext cx="71437" cy="7143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5" name="Oval 154"/>
            <p:cNvSpPr/>
            <p:nvPr/>
          </p:nvSpPr>
          <p:spPr>
            <a:xfrm>
              <a:off x="3357563" y="4643438"/>
              <a:ext cx="71437" cy="714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6" name="Oval 155"/>
            <p:cNvSpPr/>
            <p:nvPr/>
          </p:nvSpPr>
          <p:spPr>
            <a:xfrm>
              <a:off x="2786063" y="4929188"/>
              <a:ext cx="71437" cy="714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7" name="Oval 156"/>
            <p:cNvSpPr/>
            <p:nvPr/>
          </p:nvSpPr>
          <p:spPr>
            <a:xfrm>
              <a:off x="3643313" y="4714875"/>
              <a:ext cx="71437" cy="7143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8" name="Oval 157"/>
            <p:cNvSpPr/>
            <p:nvPr/>
          </p:nvSpPr>
          <p:spPr>
            <a:xfrm>
              <a:off x="3214688" y="5000625"/>
              <a:ext cx="71437" cy="7143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9" name="Oval 158"/>
            <p:cNvSpPr/>
            <p:nvPr/>
          </p:nvSpPr>
          <p:spPr>
            <a:xfrm>
              <a:off x="3429000" y="4929188"/>
              <a:ext cx="71438" cy="714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0" name="Oval 159"/>
            <p:cNvSpPr/>
            <p:nvPr/>
          </p:nvSpPr>
          <p:spPr>
            <a:xfrm>
              <a:off x="2571750" y="5072063"/>
              <a:ext cx="71438" cy="714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1" name="Oval 160"/>
            <p:cNvSpPr/>
            <p:nvPr/>
          </p:nvSpPr>
          <p:spPr>
            <a:xfrm>
              <a:off x="2928938" y="5214938"/>
              <a:ext cx="71437" cy="714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2" name="Oval 161"/>
            <p:cNvSpPr/>
            <p:nvPr/>
          </p:nvSpPr>
          <p:spPr>
            <a:xfrm>
              <a:off x="1785938" y="4071938"/>
              <a:ext cx="142875" cy="14287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642938" y="1714492"/>
            <a:ext cx="3214687" cy="3429000"/>
            <a:chOff x="642938" y="2571750"/>
            <a:chExt cx="3214687" cy="3429000"/>
          </a:xfrm>
        </p:grpSpPr>
        <p:cxnSp>
          <p:nvCxnSpPr>
            <p:cNvPr id="164" name="Straight Arrow Connector 163"/>
            <p:cNvCxnSpPr/>
            <p:nvPr/>
          </p:nvCxnSpPr>
          <p:spPr>
            <a:xfrm rot="5400000" flipH="1" flipV="1">
              <a:off x="-1000918" y="4285456"/>
              <a:ext cx="3429000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>
              <a:off x="642938" y="5857875"/>
              <a:ext cx="3214687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Oval 165"/>
            <p:cNvSpPr/>
            <p:nvPr/>
          </p:nvSpPr>
          <p:spPr>
            <a:xfrm>
              <a:off x="2286000" y="2928938"/>
              <a:ext cx="71438" cy="6985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7" name="Oval 166"/>
            <p:cNvSpPr/>
            <p:nvPr/>
          </p:nvSpPr>
          <p:spPr>
            <a:xfrm>
              <a:off x="1714500" y="3141663"/>
              <a:ext cx="71438" cy="7143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8" name="Oval 167"/>
            <p:cNvSpPr/>
            <p:nvPr/>
          </p:nvSpPr>
          <p:spPr>
            <a:xfrm>
              <a:off x="2857500" y="3929063"/>
              <a:ext cx="142875" cy="142875"/>
            </a:xfrm>
            <a:prstGeom prst="ellipse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9" name="Oval 168"/>
            <p:cNvSpPr/>
            <p:nvPr/>
          </p:nvSpPr>
          <p:spPr>
            <a:xfrm>
              <a:off x="2143125" y="3284538"/>
              <a:ext cx="71438" cy="7143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0" name="Oval 169"/>
            <p:cNvSpPr/>
            <p:nvPr/>
          </p:nvSpPr>
          <p:spPr>
            <a:xfrm>
              <a:off x="2428875" y="3213100"/>
              <a:ext cx="71438" cy="7143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1" name="Oval 170"/>
            <p:cNvSpPr/>
            <p:nvPr/>
          </p:nvSpPr>
          <p:spPr>
            <a:xfrm>
              <a:off x="1857375" y="3500438"/>
              <a:ext cx="71438" cy="6985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2" name="Oval 171"/>
            <p:cNvSpPr/>
            <p:nvPr/>
          </p:nvSpPr>
          <p:spPr>
            <a:xfrm>
              <a:off x="2714625" y="3284538"/>
              <a:ext cx="71438" cy="714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3" name="Oval 172"/>
            <p:cNvSpPr/>
            <p:nvPr/>
          </p:nvSpPr>
          <p:spPr>
            <a:xfrm>
              <a:off x="2286000" y="3571875"/>
              <a:ext cx="71438" cy="6985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4" name="Oval 173"/>
            <p:cNvSpPr/>
            <p:nvPr/>
          </p:nvSpPr>
          <p:spPr>
            <a:xfrm>
              <a:off x="2500313" y="3500438"/>
              <a:ext cx="71437" cy="6985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5" name="Oval 174"/>
            <p:cNvSpPr/>
            <p:nvPr/>
          </p:nvSpPr>
          <p:spPr>
            <a:xfrm>
              <a:off x="1643063" y="3643313"/>
              <a:ext cx="71437" cy="6985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6" name="Oval 175"/>
            <p:cNvSpPr/>
            <p:nvPr/>
          </p:nvSpPr>
          <p:spPr>
            <a:xfrm>
              <a:off x="2000250" y="3786188"/>
              <a:ext cx="71438" cy="6985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7" name="Oval 176"/>
            <p:cNvSpPr/>
            <p:nvPr/>
          </p:nvSpPr>
          <p:spPr>
            <a:xfrm>
              <a:off x="3214688" y="4357688"/>
              <a:ext cx="71437" cy="714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8" name="Oval 177"/>
            <p:cNvSpPr/>
            <p:nvPr/>
          </p:nvSpPr>
          <p:spPr>
            <a:xfrm>
              <a:off x="2214563" y="4786313"/>
              <a:ext cx="71437" cy="7143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9" name="Oval 178"/>
            <p:cNvSpPr/>
            <p:nvPr/>
          </p:nvSpPr>
          <p:spPr>
            <a:xfrm>
              <a:off x="2714625" y="4357688"/>
              <a:ext cx="71438" cy="714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0" name="Oval 179"/>
            <p:cNvSpPr/>
            <p:nvPr/>
          </p:nvSpPr>
          <p:spPr>
            <a:xfrm>
              <a:off x="3071813" y="4714875"/>
              <a:ext cx="71437" cy="7143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1" name="Oval 180"/>
            <p:cNvSpPr/>
            <p:nvPr/>
          </p:nvSpPr>
          <p:spPr>
            <a:xfrm>
              <a:off x="3357563" y="4643438"/>
              <a:ext cx="71437" cy="714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2" name="Oval 181"/>
            <p:cNvSpPr/>
            <p:nvPr/>
          </p:nvSpPr>
          <p:spPr>
            <a:xfrm>
              <a:off x="2786063" y="4929188"/>
              <a:ext cx="71437" cy="714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3" name="Oval 182"/>
            <p:cNvSpPr/>
            <p:nvPr/>
          </p:nvSpPr>
          <p:spPr>
            <a:xfrm>
              <a:off x="3643313" y="4714875"/>
              <a:ext cx="71437" cy="7143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" name="Oval 183"/>
            <p:cNvSpPr/>
            <p:nvPr/>
          </p:nvSpPr>
          <p:spPr>
            <a:xfrm>
              <a:off x="3214688" y="5000625"/>
              <a:ext cx="71437" cy="7143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5" name="Oval 184"/>
            <p:cNvSpPr/>
            <p:nvPr/>
          </p:nvSpPr>
          <p:spPr>
            <a:xfrm>
              <a:off x="3429000" y="4929188"/>
              <a:ext cx="71438" cy="714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6" name="Oval 185"/>
            <p:cNvSpPr/>
            <p:nvPr/>
          </p:nvSpPr>
          <p:spPr>
            <a:xfrm>
              <a:off x="2571750" y="5072063"/>
              <a:ext cx="71438" cy="714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7" name="Oval 186"/>
            <p:cNvSpPr/>
            <p:nvPr/>
          </p:nvSpPr>
          <p:spPr>
            <a:xfrm>
              <a:off x="2928938" y="5214938"/>
              <a:ext cx="71437" cy="714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8" name="Oval 187"/>
            <p:cNvSpPr/>
            <p:nvPr/>
          </p:nvSpPr>
          <p:spPr>
            <a:xfrm>
              <a:off x="1785938" y="4071938"/>
              <a:ext cx="142875" cy="142875"/>
            </a:xfrm>
            <a:prstGeom prst="ellipse">
              <a:avLst/>
            </a:prstGeom>
            <a:noFill/>
            <a:ln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9" name="Oval 188"/>
            <p:cNvSpPr/>
            <p:nvPr/>
          </p:nvSpPr>
          <p:spPr>
            <a:xfrm>
              <a:off x="3009900" y="4357688"/>
              <a:ext cx="142875" cy="14287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0" name="Oval 189"/>
            <p:cNvSpPr/>
            <p:nvPr/>
          </p:nvSpPr>
          <p:spPr>
            <a:xfrm>
              <a:off x="1928813" y="3429000"/>
              <a:ext cx="142875" cy="14287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191" name="Straight Arrow Connector 190"/>
            <p:cNvCxnSpPr>
              <a:stCxn id="168" idx="5"/>
              <a:endCxn id="189" idx="0"/>
            </p:cNvCxnSpPr>
            <p:nvPr/>
          </p:nvCxnSpPr>
          <p:spPr>
            <a:xfrm rot="16200000" flipH="1">
              <a:off x="2876550" y="4152901"/>
              <a:ext cx="307975" cy="101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/>
            <p:cNvCxnSpPr>
              <a:stCxn id="188" idx="0"/>
              <a:endCxn id="190" idx="4"/>
            </p:cNvCxnSpPr>
            <p:nvPr/>
          </p:nvCxnSpPr>
          <p:spPr>
            <a:xfrm rot="5400000" flipH="1" flipV="1">
              <a:off x="1678781" y="3750469"/>
              <a:ext cx="500063" cy="1428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548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643186"/>
            <a:ext cx="5299378" cy="242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Multi-label Propagation for Video </a:t>
            </a:r>
            <a:r>
              <a:rPr lang="en-US" dirty="0" err="1" smtClean="0"/>
              <a:t>Stylisation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Wang et al. (2010)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1406" y="978906"/>
            <a:ext cx="5929354" cy="1341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000" b="1" dirty="0" smtClean="0"/>
              <a:t>Combining Segmentation and Optical Flow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Multi-label graph-cut segmentation with label prior propagated forward from previous frames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Region colour models are learned incrementally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1000112"/>
            <a:ext cx="2190749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1428740"/>
            <a:ext cx="228601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1750235"/>
            <a:ext cx="2428860" cy="182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2214558"/>
            <a:ext cx="2643175" cy="1966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578" y="3929070"/>
            <a:ext cx="914400" cy="9144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dirty="0" smtClean="0"/>
              <a:t>propagation to next...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58116" y="5429268"/>
            <a:ext cx="1285884" cy="35719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sz="1200" dirty="0" smtClean="0"/>
              <a:t>Wang et al. ‘10</a:t>
            </a:r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406" y="978906"/>
            <a:ext cx="5929354" cy="4665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000" b="1" dirty="0" smtClean="0"/>
              <a:t>Combining Segmentation and Optical Flow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For each pixel              within frame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Find best mapping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b="1" dirty="0" smtClean="0"/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Subset of       are carried from </a:t>
            </a:r>
            <a:r>
              <a:rPr lang="en-GB" dirty="0" smtClean="0"/>
              <a:t>t-1 </a:t>
            </a:r>
            <a:r>
              <a:rPr lang="en-GB" b="1" dirty="0" smtClean="0"/>
              <a:t>by SIFT </a:t>
            </a:r>
            <a:r>
              <a:rPr lang="en-GB" b="1" dirty="0" smtClean="0"/>
              <a:t>flow </a:t>
            </a:r>
          </a:p>
          <a:p>
            <a:pPr marL="685800" lvl="1" indent="-228600">
              <a:spcBef>
                <a:spcPct val="20000"/>
              </a:spcBef>
              <a:defRPr/>
            </a:pPr>
            <a:endParaRPr lang="en-GB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GB" b="1" dirty="0" smtClean="0"/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Colour models are learned over time incrementally via Gaussian Mixtures</a:t>
            </a:r>
          </a:p>
        </p:txBody>
      </p:sp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2786062"/>
            <a:ext cx="302489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3214690"/>
            <a:ext cx="346550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28" y="4357698"/>
            <a:ext cx="3814457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Line Callout 1 (No Border) 19"/>
          <p:cNvSpPr/>
          <p:nvPr/>
        </p:nvSpPr>
        <p:spPr>
          <a:xfrm flipH="1">
            <a:off x="4500562" y="3714756"/>
            <a:ext cx="1571636" cy="357190"/>
          </a:xfrm>
          <a:prstGeom prst="callout1">
            <a:avLst>
              <a:gd name="adj1" fmla="val 64917"/>
              <a:gd name="adj2" fmla="val 102876"/>
              <a:gd name="adj3" fmla="val 206409"/>
              <a:gd name="adj4" fmla="val 110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Contrast adaptive</a:t>
            </a:r>
            <a:endParaRPr lang="en-US" sz="1400" dirty="0"/>
          </a:p>
        </p:txBody>
      </p:sp>
      <p:sp>
        <p:nvSpPr>
          <p:cNvPr id="21" name="Line Callout 1 (No Border) 20"/>
          <p:cNvSpPr/>
          <p:nvPr/>
        </p:nvSpPr>
        <p:spPr>
          <a:xfrm flipH="1">
            <a:off x="4500562" y="2643186"/>
            <a:ext cx="1571636" cy="357190"/>
          </a:xfrm>
          <a:prstGeom prst="callout1">
            <a:avLst>
              <a:gd name="adj1" fmla="val 64917"/>
              <a:gd name="adj2" fmla="val 102876"/>
              <a:gd name="adj3" fmla="val 188124"/>
              <a:gd name="adj4" fmla="val 11136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Learned colour model</a:t>
            </a:r>
            <a:endParaRPr lang="en-US" sz="1400" dirty="0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4546" y="1428740"/>
            <a:ext cx="571504" cy="22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3240" y="1739360"/>
            <a:ext cx="928694" cy="27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43372" y="1428740"/>
            <a:ext cx="357190" cy="20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57290" y="2000244"/>
            <a:ext cx="2357454" cy="27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5984" y="2399042"/>
            <a:ext cx="214314" cy="1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tooning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2"/>
          <a:stretch>
            <a:fillRect/>
          </a:stretch>
        </p:blipFill>
        <p:spPr>
          <a:xfrm>
            <a:off x="6143636" y="3357566"/>
            <a:ext cx="2857520" cy="2143140"/>
          </a:xfrm>
          <a:prstGeom prst="rect">
            <a:avLst/>
          </a:prstGeom>
        </p:spPr>
      </p:pic>
      <p:pic>
        <p:nvPicPr>
          <p:cNvPr id="17" name="videotoon_src_xvid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3"/>
          <a:stretch>
            <a:fillRect/>
          </a:stretch>
        </p:blipFill>
        <p:spPr>
          <a:xfrm>
            <a:off x="6143636" y="1106681"/>
            <a:ext cx="2826169" cy="2107989"/>
          </a:xfrm>
          <a:prstGeom prst="rect">
            <a:avLst/>
          </a:prstGeom>
        </p:spPr>
      </p:pic>
      <p:sp>
        <p:nvSpPr>
          <p:cNvPr id="1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858116" y="5429268"/>
            <a:ext cx="1285884" cy="35719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sz="1200" dirty="0" smtClean="0"/>
              <a:t>Wang et al. ‘10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671819" y="-71458"/>
            <a:ext cx="6400775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Multi-label Propagation for Video Stylisation</a:t>
            </a:r>
            <a:b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Wang et al. (2010)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406" y="978906"/>
            <a:ext cx="87868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000" b="1" dirty="0" smtClean="0"/>
              <a:t>Region colour distribution (GMM) updated with temporal weight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000" b="1" dirty="0" smtClean="0"/>
              <a:t>Comparison with historic model (Chi^2) </a:t>
            </a:r>
            <a:r>
              <a:rPr lang="en-GB" sz="2000" b="1" dirty="0" smtClean="0"/>
              <a:t>detects </a:t>
            </a:r>
            <a:r>
              <a:rPr lang="en-GB" sz="2000" b="1" dirty="0" smtClean="0"/>
              <a:t>region birth</a:t>
            </a:r>
            <a:endParaRPr lang="en-GB" b="1" dirty="0" smtClean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071682"/>
            <a:ext cx="464347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4000508"/>
            <a:ext cx="34766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1839643"/>
            <a:ext cx="3467089" cy="194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Line Callout 1 (No Border) 8"/>
          <p:cNvSpPr/>
          <p:nvPr/>
        </p:nvSpPr>
        <p:spPr>
          <a:xfrm flipH="1">
            <a:off x="7358082" y="3929070"/>
            <a:ext cx="1571636" cy="357190"/>
          </a:xfrm>
          <a:prstGeom prst="callout1">
            <a:avLst>
              <a:gd name="adj1" fmla="val 64917"/>
              <a:gd name="adj2" fmla="val 102876"/>
              <a:gd name="adj3" fmla="val 44887"/>
              <a:gd name="adj4" fmla="val 14668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Region born</a:t>
            </a:r>
            <a:endParaRPr lang="en-US" sz="1400" dirty="0"/>
          </a:p>
        </p:txBody>
      </p:sp>
      <p:sp>
        <p:nvSpPr>
          <p:cNvPr id="10" name="Line Callout 1 (No Border) 9"/>
          <p:cNvSpPr/>
          <p:nvPr/>
        </p:nvSpPr>
        <p:spPr>
          <a:xfrm flipH="1">
            <a:off x="5072066" y="1857368"/>
            <a:ext cx="1000132" cy="214314"/>
          </a:xfrm>
          <a:prstGeom prst="callout1">
            <a:avLst>
              <a:gd name="adj1" fmla="val 37488"/>
              <a:gd name="adj2" fmla="val 1751"/>
              <a:gd name="adj3" fmla="val 66220"/>
              <a:gd name="adj4" fmla="val 192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Graph-cut</a:t>
            </a:r>
            <a:endParaRPr lang="en-US" sz="1400" dirty="0"/>
          </a:p>
        </p:txBody>
      </p:sp>
      <p:sp>
        <p:nvSpPr>
          <p:cNvPr id="11" name="Line Callout 1 (No Border) 10"/>
          <p:cNvSpPr/>
          <p:nvPr/>
        </p:nvSpPr>
        <p:spPr>
          <a:xfrm flipH="1">
            <a:off x="5072066" y="2500310"/>
            <a:ext cx="1000132" cy="214314"/>
          </a:xfrm>
          <a:prstGeom prst="callout1">
            <a:avLst>
              <a:gd name="adj1" fmla="val 37488"/>
              <a:gd name="adj2" fmla="val 1751"/>
              <a:gd name="adj3" fmla="val 66220"/>
              <a:gd name="adj4" fmla="val 192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EDISON</a:t>
            </a:r>
            <a:endParaRPr lang="en-US" sz="1400" dirty="0"/>
          </a:p>
        </p:txBody>
      </p:sp>
      <p:sp>
        <p:nvSpPr>
          <p:cNvPr id="12" name="Line Callout 1 (No Border) 11"/>
          <p:cNvSpPr/>
          <p:nvPr/>
        </p:nvSpPr>
        <p:spPr>
          <a:xfrm flipH="1">
            <a:off x="5000628" y="3143252"/>
            <a:ext cx="1071570" cy="214314"/>
          </a:xfrm>
          <a:prstGeom prst="callout1">
            <a:avLst>
              <a:gd name="adj1" fmla="val 37488"/>
              <a:gd name="adj2" fmla="val 1751"/>
              <a:gd name="adj3" fmla="val 66220"/>
              <a:gd name="adj4" fmla="val 192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 smtClean="0"/>
              <a:t>Paris( ECCV08)</a:t>
            </a:r>
            <a:endParaRPr lang="en-US" sz="1200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58116" y="5214954"/>
            <a:ext cx="1285884" cy="35719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sz="1200" dirty="0" smtClean="0"/>
              <a:t>Wang et al. ‘10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671819" y="-71458"/>
            <a:ext cx="6400775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Multi-label Propagation for Video Stylisation</a:t>
            </a:r>
            <a:b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Wang et al. (2010)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0" y="1785930"/>
            <a:ext cx="4071966" cy="321471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r>
              <a:rPr lang="en-US" sz="1600" b="1" dirty="0" smtClean="0"/>
              <a:t>Complex Interactive Painting Systems</a:t>
            </a:r>
          </a:p>
          <a:p>
            <a:pPr lvl="0" algn="ctr"/>
            <a:endParaRPr lang="en-US" sz="800" b="1" dirty="0" smtClean="0"/>
          </a:p>
          <a:p>
            <a:pPr lvl="0" algn="ctr"/>
            <a:endParaRPr lang="en-US" sz="800" b="1" dirty="0" smtClean="0"/>
          </a:p>
          <a:p>
            <a:pPr lvl="0" algn="ctr"/>
            <a:endParaRPr lang="en-US" sz="1600" b="1" dirty="0" smtClean="0"/>
          </a:p>
        </p:txBody>
      </p:sp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2857500"/>
            <a:ext cx="1452044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1472" y="1785930"/>
            <a:ext cx="3714776" cy="321471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800" b="1" dirty="0" smtClean="0"/>
          </a:p>
          <a:p>
            <a:pPr lvl="0" algn="ctr"/>
            <a:r>
              <a:rPr lang="en-US" sz="1600" b="1" dirty="0" smtClean="0"/>
              <a:t>Video Snap-Cut</a:t>
            </a:r>
          </a:p>
          <a:p>
            <a:pPr lvl="0" algn="ctr"/>
            <a:endParaRPr lang="en-US" sz="800" b="1" dirty="0" smtClean="0"/>
          </a:p>
          <a:p>
            <a:pPr lvl="0" algn="ctr"/>
            <a:endParaRPr lang="en-US" sz="800" b="1" dirty="0" smtClean="0"/>
          </a:p>
          <a:p>
            <a:pPr lvl="0" algn="ctr"/>
            <a:endParaRPr lang="en-US" sz="1600" b="1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The trend back to semi-automated systems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1406" y="978906"/>
            <a:ext cx="8786874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000" b="1" dirty="0" smtClean="0"/>
              <a:t>Trends from automatic ‘</a:t>
            </a:r>
            <a:r>
              <a:rPr lang="en-GB" sz="2000" b="1" dirty="0" err="1" smtClean="0"/>
              <a:t>Tooning</a:t>
            </a:r>
            <a:r>
              <a:rPr lang="en-GB" sz="2000" b="1" dirty="0" smtClean="0"/>
              <a:t> to interactive tools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The necessity of interaction to solve the general segmentation problem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857368"/>
            <a:ext cx="357190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857368"/>
            <a:ext cx="2357454" cy="1327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34" y="1928806"/>
            <a:ext cx="695540" cy="9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372302"/>
            <a:ext cx="1785950" cy="131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68" y="3367927"/>
            <a:ext cx="1357322" cy="134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Down Arrow 13"/>
          <p:cNvSpPr/>
          <p:nvPr/>
        </p:nvSpPr>
        <p:spPr>
          <a:xfrm rot="5400000" flipV="1">
            <a:off x="7143768" y="1785930"/>
            <a:ext cx="357190" cy="1214446"/>
          </a:xfrm>
          <a:prstGeom prst="downArrow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400" dirty="0" smtClean="0"/>
              <a:t>Manual </a:t>
            </a:r>
            <a:r>
              <a:rPr lang="en-GB" sz="1400" dirty="0" err="1" smtClean="0"/>
              <a:t>Seg</a:t>
            </a:r>
            <a:r>
              <a:rPr lang="en-GB" sz="1400" dirty="0" smtClean="0"/>
              <a:t>.</a:t>
            </a:r>
            <a:endParaRPr lang="en-GB" sz="1400" dirty="0"/>
          </a:p>
        </p:txBody>
      </p:sp>
      <p:sp>
        <p:nvSpPr>
          <p:cNvPr id="15" name="Down Arrow 14"/>
          <p:cNvSpPr/>
          <p:nvPr/>
        </p:nvSpPr>
        <p:spPr>
          <a:xfrm rot="10800000" flipV="1">
            <a:off x="5429256" y="3071814"/>
            <a:ext cx="357190" cy="500066"/>
          </a:xfrm>
          <a:prstGeom prst="downArrow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400" dirty="0" err="1" smtClean="0"/>
              <a:t>Seg</a:t>
            </a:r>
            <a:r>
              <a:rPr lang="en-GB" sz="1400" dirty="0" smtClean="0"/>
              <a:t>.</a:t>
            </a:r>
            <a:endParaRPr lang="en-GB" sz="1400" dirty="0"/>
          </a:p>
        </p:txBody>
      </p:sp>
      <p:sp>
        <p:nvSpPr>
          <p:cNvPr id="16" name="Down Arrow 15"/>
          <p:cNvSpPr/>
          <p:nvPr/>
        </p:nvSpPr>
        <p:spPr>
          <a:xfrm rot="6285320" flipV="1">
            <a:off x="7097792" y="2291884"/>
            <a:ext cx="357190" cy="1214446"/>
          </a:xfrm>
          <a:prstGeom prst="downArrow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400" dirty="0" smtClean="0"/>
              <a:t>Manual </a:t>
            </a:r>
            <a:r>
              <a:rPr lang="en-GB" sz="1400" dirty="0" err="1" smtClean="0"/>
              <a:t>Seg</a:t>
            </a:r>
            <a:r>
              <a:rPr lang="en-GB" sz="1400" dirty="0" smtClean="0"/>
              <a:t>.</a:t>
            </a:r>
            <a:endParaRPr lang="en-GB" sz="1400" dirty="0"/>
          </a:p>
        </p:txBody>
      </p:sp>
      <p:sp>
        <p:nvSpPr>
          <p:cNvPr id="18" name="Down Arrow 17"/>
          <p:cNvSpPr/>
          <p:nvPr/>
        </p:nvSpPr>
        <p:spPr>
          <a:xfrm rot="5400000" flipV="1">
            <a:off x="6643702" y="3500442"/>
            <a:ext cx="357190" cy="1214446"/>
          </a:xfrm>
          <a:prstGeom prst="downArrow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400" dirty="0" smtClean="0"/>
              <a:t>Track strokes</a:t>
            </a:r>
            <a:endParaRPr lang="en-GB" sz="1400" dirty="0"/>
          </a:p>
        </p:txBody>
      </p:sp>
      <p:sp>
        <p:nvSpPr>
          <p:cNvPr id="19" name="Rectangle 18"/>
          <p:cNvSpPr/>
          <p:nvPr/>
        </p:nvSpPr>
        <p:spPr>
          <a:xfrm>
            <a:off x="285720" y="5143516"/>
            <a:ext cx="8786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defRPr/>
            </a:pPr>
            <a:r>
              <a:rPr lang="en-GB" b="1" dirty="0" smtClean="0"/>
              <a:t>     </a:t>
            </a:r>
            <a:r>
              <a:rPr lang="en-GB" b="1" u="sng" dirty="0" smtClean="0"/>
              <a:t>Yet many applications demand automation or real-time.  Part III discusses solutions.</a:t>
            </a:r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57554" y="4929202"/>
            <a:ext cx="1071538" cy="35719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sz="1200" dirty="0" err="1" smtClean="0"/>
              <a:t>Bai</a:t>
            </a:r>
            <a:r>
              <a:rPr lang="en-GB" sz="1200" dirty="0" smtClean="0"/>
              <a:t> et al. ‘09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15272" y="4929202"/>
            <a:ext cx="1214414" cy="35719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sz="1200" dirty="0" smtClean="0"/>
              <a:t>Liang et al. ‘10</a:t>
            </a:r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71819" y="-71458"/>
            <a:ext cx="6400775" cy="914400"/>
          </a:xfrm>
        </p:spPr>
        <p:txBody>
          <a:bodyPr/>
          <a:lstStyle/>
          <a:p>
            <a:r>
              <a:rPr lang="en-US" dirty="0" smtClean="0"/>
              <a:t>Artistic </a:t>
            </a:r>
            <a:r>
              <a:rPr lang="en-US" dirty="0" err="1" smtClean="0"/>
              <a:t>Stylisation</a:t>
            </a:r>
            <a:r>
              <a:rPr lang="en-US" dirty="0" smtClean="0"/>
              <a:t> of Images and Video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42844" y="2285996"/>
            <a:ext cx="8786874" cy="106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000" b="1" dirty="0" smtClean="0"/>
              <a:t>After the break!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dirty="0" smtClean="0"/>
              <a:t>Part III - Anisotropy and Diffusion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b="1" smtClean="0"/>
              <a:t>Part IV - Future </a:t>
            </a:r>
            <a:r>
              <a:rPr lang="en-GB" b="1" dirty="0" smtClean="0"/>
              <a:t>Challenges in NPR</a:t>
            </a:r>
          </a:p>
        </p:txBody>
      </p:sp>
      <p:sp>
        <p:nvSpPr>
          <p:cNvPr id="4" name="Rectangle 3"/>
          <p:cNvSpPr/>
          <p:nvPr/>
        </p:nvSpPr>
        <p:spPr>
          <a:xfrm>
            <a:off x="3571868" y="1357302"/>
            <a:ext cx="3214710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defRPr/>
            </a:pPr>
            <a:r>
              <a:rPr lang="en-US" sz="2400" b="1" u="sng" dirty="0" smtClean="0"/>
              <a:t>Coffee Q &amp; A</a:t>
            </a:r>
          </a:p>
          <a:p>
            <a:pPr marL="228600" lvl="0" indent="-228600">
              <a:spcBef>
                <a:spcPct val="20000"/>
              </a:spcBef>
              <a:defRPr/>
            </a:pPr>
            <a:endParaRPr lang="en-GB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71999" y="3391351"/>
            <a:ext cx="2037917" cy="203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410384"/>
            <a:ext cx="2000264" cy="2000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59" y="3391351"/>
            <a:ext cx="2019297" cy="20192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715140" y="3357566"/>
            <a:ext cx="2143140" cy="202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15074" y="5357810"/>
            <a:ext cx="2786050" cy="35719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/>
            <a:r>
              <a:rPr lang="en-GB" sz="1000" dirty="0" smtClean="0"/>
              <a:t>Photo credits as noted in Part III</a:t>
            </a:r>
          </a:p>
        </p:txBody>
      </p:sp>
    </p:spTree>
    <p:extLst>
      <p:ext uri="{BB962C8B-B14F-4D97-AF65-F5344CB8AC3E}">
        <p14:creationId xmlns="" xmlns:p14="http://schemas.microsoft.com/office/powerpoint/2010/main" val="30413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505" y="0"/>
            <a:ext cx="6400775" cy="914400"/>
          </a:xfrm>
        </p:spPr>
        <p:txBody>
          <a:bodyPr/>
          <a:lstStyle/>
          <a:p>
            <a:r>
              <a:rPr lang="en-US" dirty="0" smtClean="0"/>
              <a:t>Mean-shift Segmentation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14282" y="1071550"/>
            <a:ext cx="81439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Mean-shift is the </a:t>
            </a:r>
            <a:r>
              <a:rPr lang="en-US" sz="1900" b="1" dirty="0" err="1" smtClean="0"/>
              <a:t>defacto</a:t>
            </a:r>
            <a:r>
              <a:rPr lang="en-US" sz="1900" b="1" dirty="0" smtClean="0"/>
              <a:t> choice for most NPR/segmentation techniques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3" name="Group 109"/>
          <p:cNvGrpSpPr/>
          <p:nvPr/>
        </p:nvGrpSpPr>
        <p:grpSpPr>
          <a:xfrm>
            <a:off x="5041917" y="1714492"/>
            <a:ext cx="3887801" cy="3646166"/>
            <a:chOff x="5041917" y="1854540"/>
            <a:chExt cx="3887801" cy="3646166"/>
          </a:xfrm>
        </p:grpSpPr>
        <p:sp>
          <p:nvSpPr>
            <p:cNvPr id="108" name="TextBox 107"/>
            <p:cNvSpPr txBox="1"/>
            <p:nvPr/>
          </p:nvSpPr>
          <p:spPr>
            <a:xfrm>
              <a:off x="5072066" y="1857368"/>
              <a:ext cx="3857652" cy="364333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 anchorCtr="0">
              <a:noAutofit/>
            </a:bodyPr>
            <a:lstStyle/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1600" b="1" dirty="0" smtClean="0"/>
            </a:p>
            <a:p>
              <a:pPr lvl="0" algn="ctr"/>
              <a:endParaRPr lang="en-US" sz="800" b="1" dirty="0" smtClean="0"/>
            </a:p>
            <a:p>
              <a:pPr lvl="0" algn="ctr"/>
              <a:endParaRPr lang="en-US" sz="800" b="1" dirty="0" smtClean="0"/>
            </a:p>
            <a:p>
              <a:pPr lvl="0" algn="ctr"/>
              <a:endParaRPr lang="en-US" sz="1600" b="1" dirty="0" smtClean="0"/>
            </a:p>
          </p:txBody>
        </p:sp>
        <p:grpSp>
          <p:nvGrpSpPr>
            <p:cNvPr id="4" name="Group 60"/>
            <p:cNvGrpSpPr/>
            <p:nvPr/>
          </p:nvGrpSpPr>
          <p:grpSpPr>
            <a:xfrm>
              <a:off x="5041917" y="3854752"/>
              <a:ext cx="3816363" cy="1645954"/>
              <a:chOff x="-65490" y="2714625"/>
              <a:chExt cx="8280803" cy="389047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928688" y="3357563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009650" y="3152775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357313" y="3143250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071563" y="3786188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214438" y="3500438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643063" y="3571875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571625" y="3786188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714500" y="3214688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928813" y="3429000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928813" y="3786188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357313" y="4071938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785938" y="4071938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2143125" y="3571875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143125" y="4000500"/>
                <a:ext cx="14287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857375" y="4572000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009775" y="4724400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205038" y="4500563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276475" y="4857750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419350" y="4714875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909888" y="4214813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2786063" y="4795838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562225" y="5000625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2562225" y="4357688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2847975" y="4500563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062288" y="4857750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2847975" y="5000625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3205163" y="4500563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276600" y="4786313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2990850" y="4643438"/>
                <a:ext cx="133350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900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 bwMode="auto">
              <a:xfrm rot="5400000" flipH="1" flipV="1">
                <a:off x="-1322387" y="4464050"/>
                <a:ext cx="3500438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 bwMode="auto">
              <a:xfrm>
                <a:off x="285750" y="6000750"/>
                <a:ext cx="28575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61"/>
              <p:cNvSpPr txBox="1">
                <a:spLocks noChangeArrowheads="1"/>
              </p:cNvSpPr>
              <p:nvPr/>
            </p:nvSpPr>
            <p:spPr bwMode="auto">
              <a:xfrm rot="16200000">
                <a:off x="-247378" y="4031847"/>
                <a:ext cx="864640" cy="500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/>
                  <a:t>Red</a:t>
                </a:r>
              </a:p>
            </p:txBody>
          </p:sp>
          <p:sp>
            <p:nvSpPr>
              <p:cNvPr id="51" name="TextBox 62"/>
              <p:cNvSpPr txBox="1">
                <a:spLocks noChangeArrowheads="1"/>
              </p:cNvSpPr>
              <p:nvPr/>
            </p:nvSpPr>
            <p:spPr bwMode="auto">
              <a:xfrm>
                <a:off x="1720847" y="6059489"/>
                <a:ext cx="1026770" cy="545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/>
                  <a:t>Green</a:t>
                </a:r>
              </a:p>
            </p:txBody>
          </p:sp>
          <p:cxnSp>
            <p:nvCxnSpPr>
              <p:cNvPr id="52" name="Straight Arrow Connector 51"/>
              <p:cNvCxnSpPr/>
              <p:nvPr/>
            </p:nvCxnSpPr>
            <p:spPr bwMode="auto">
              <a:xfrm flipV="1">
                <a:off x="357188" y="5143500"/>
                <a:ext cx="1643062" cy="9286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62"/>
              <p:cNvSpPr txBox="1">
                <a:spLocks noChangeArrowheads="1"/>
              </p:cNvSpPr>
              <p:nvPr/>
            </p:nvSpPr>
            <p:spPr bwMode="auto">
              <a:xfrm>
                <a:off x="1857372" y="5643563"/>
                <a:ext cx="852859" cy="545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/>
                  <a:t>Blue</a:t>
                </a:r>
              </a:p>
            </p:txBody>
          </p:sp>
          <p:pic>
            <p:nvPicPr>
              <p:cNvPr id="54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500563" y="2857500"/>
                <a:ext cx="3714750" cy="2782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55" name="Straight Arrow Connector 54"/>
              <p:cNvCxnSpPr>
                <a:endCxn id="45" idx="4"/>
              </p:cNvCxnSpPr>
              <p:nvPr/>
            </p:nvCxnSpPr>
            <p:spPr>
              <a:xfrm rot="10800000">
                <a:off x="3271838" y="4643438"/>
                <a:ext cx="1443037" cy="3571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rot="10800000">
                <a:off x="2357438" y="3714750"/>
                <a:ext cx="2657475" cy="9286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 bwMode="auto">
              <a:xfrm flipV="1">
                <a:off x="285750" y="5000625"/>
                <a:ext cx="1285875" cy="10715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 bwMode="auto">
              <a:xfrm flipV="1">
                <a:off x="357188" y="5643563"/>
                <a:ext cx="1785937" cy="3571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62"/>
              <p:cNvSpPr txBox="1">
                <a:spLocks noChangeArrowheads="1"/>
              </p:cNvSpPr>
              <p:nvPr/>
            </p:nvSpPr>
            <p:spPr bwMode="auto">
              <a:xfrm>
                <a:off x="1785935" y="5214938"/>
                <a:ext cx="529387" cy="545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/>
                  <a:t>X</a:t>
                </a:r>
              </a:p>
            </p:txBody>
          </p:sp>
          <p:sp>
            <p:nvSpPr>
              <p:cNvPr id="60" name="TextBox 62"/>
              <p:cNvSpPr txBox="1">
                <a:spLocks noChangeArrowheads="1"/>
              </p:cNvSpPr>
              <p:nvPr/>
            </p:nvSpPr>
            <p:spPr bwMode="auto">
              <a:xfrm>
                <a:off x="1500186" y="4929188"/>
                <a:ext cx="522431" cy="545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/>
                  <a:t>Y</a:t>
                </a:r>
              </a:p>
            </p:txBody>
          </p:sp>
        </p:grpSp>
        <p:pic>
          <p:nvPicPr>
            <p:cNvPr id="105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56231" y="2357434"/>
              <a:ext cx="1714512" cy="1290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13619" y="2357435"/>
              <a:ext cx="1714512" cy="1283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" name="Content Placeholder 2"/>
            <p:cNvSpPr txBox="1">
              <a:spLocks/>
            </p:cNvSpPr>
            <p:nvPr/>
          </p:nvSpPr>
          <p:spPr>
            <a:xfrm>
              <a:off x="5500662" y="1854540"/>
              <a:ext cx="3214742" cy="431456"/>
            </a:xfrm>
            <a:prstGeom prst="rect">
              <a:avLst/>
            </a:prstGeom>
          </p:spPr>
          <p:txBody>
            <a:bodyPr vert="horz" lIns="91440" tIns="0" rIns="91440" bIns="0" rtlCol="0" anchor="ctr" anchorCtr="0">
              <a:normAutofit fontScale="92500"/>
            </a:bodyPr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1000"/>
                </a:spcAft>
                <a:buClrTx/>
                <a:buSzTx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Unsupervised clustering in (</a:t>
              </a:r>
              <a:r>
                <a:rPr kumimoji="0" lang="en-US" sz="1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x,y,r,g,b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)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137" name="Straight Arrow Connector 136"/>
          <p:cNvCxnSpPr/>
          <p:nvPr/>
        </p:nvCxnSpPr>
        <p:spPr>
          <a:xfrm rot="5400000" flipH="1" flipV="1">
            <a:off x="-1000918" y="3499660"/>
            <a:ext cx="34290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>
            <a:off x="642938" y="5072079"/>
            <a:ext cx="321468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Oval 192"/>
          <p:cNvSpPr/>
          <p:nvPr/>
        </p:nvSpPr>
        <p:spPr>
          <a:xfrm>
            <a:off x="2286000" y="2143142"/>
            <a:ext cx="71438" cy="6985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4" name="Oval 193"/>
          <p:cNvSpPr/>
          <p:nvPr/>
        </p:nvSpPr>
        <p:spPr>
          <a:xfrm>
            <a:off x="1714500" y="2355867"/>
            <a:ext cx="71438" cy="714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5" name="Oval 194"/>
          <p:cNvSpPr/>
          <p:nvPr/>
        </p:nvSpPr>
        <p:spPr>
          <a:xfrm>
            <a:off x="2143125" y="2498742"/>
            <a:ext cx="71438" cy="714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6" name="Oval 195"/>
          <p:cNvSpPr/>
          <p:nvPr/>
        </p:nvSpPr>
        <p:spPr>
          <a:xfrm>
            <a:off x="2428875" y="2427304"/>
            <a:ext cx="71438" cy="714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7" name="Oval 196"/>
          <p:cNvSpPr/>
          <p:nvPr/>
        </p:nvSpPr>
        <p:spPr>
          <a:xfrm>
            <a:off x="1857375" y="2714642"/>
            <a:ext cx="71438" cy="6985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8" name="Oval 197"/>
          <p:cNvSpPr/>
          <p:nvPr/>
        </p:nvSpPr>
        <p:spPr>
          <a:xfrm>
            <a:off x="2714625" y="2498742"/>
            <a:ext cx="71438" cy="714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9" name="Oval 198"/>
          <p:cNvSpPr/>
          <p:nvPr/>
        </p:nvSpPr>
        <p:spPr>
          <a:xfrm>
            <a:off x="2286000" y="2786079"/>
            <a:ext cx="71438" cy="6985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0" name="Oval 199"/>
          <p:cNvSpPr/>
          <p:nvPr/>
        </p:nvSpPr>
        <p:spPr>
          <a:xfrm>
            <a:off x="2500313" y="2714642"/>
            <a:ext cx="71437" cy="6985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1" name="Oval 200"/>
          <p:cNvSpPr/>
          <p:nvPr/>
        </p:nvSpPr>
        <p:spPr>
          <a:xfrm>
            <a:off x="1643063" y="2857517"/>
            <a:ext cx="71437" cy="6985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2" name="Oval 201"/>
          <p:cNvSpPr/>
          <p:nvPr/>
        </p:nvSpPr>
        <p:spPr>
          <a:xfrm>
            <a:off x="2000250" y="3000392"/>
            <a:ext cx="71438" cy="6985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3" name="Oval 202"/>
          <p:cNvSpPr/>
          <p:nvPr/>
        </p:nvSpPr>
        <p:spPr>
          <a:xfrm>
            <a:off x="3214688" y="3571892"/>
            <a:ext cx="71437" cy="7143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4" name="Oval 203"/>
          <p:cNvSpPr/>
          <p:nvPr/>
        </p:nvSpPr>
        <p:spPr>
          <a:xfrm>
            <a:off x="2214563" y="4000517"/>
            <a:ext cx="71437" cy="7143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5" name="Oval 204"/>
          <p:cNvSpPr/>
          <p:nvPr/>
        </p:nvSpPr>
        <p:spPr>
          <a:xfrm>
            <a:off x="2714625" y="3571892"/>
            <a:ext cx="71438" cy="7143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6" name="Oval 205"/>
          <p:cNvSpPr/>
          <p:nvPr/>
        </p:nvSpPr>
        <p:spPr>
          <a:xfrm>
            <a:off x="3071813" y="3929079"/>
            <a:ext cx="71437" cy="7143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7" name="Oval 206"/>
          <p:cNvSpPr/>
          <p:nvPr/>
        </p:nvSpPr>
        <p:spPr>
          <a:xfrm>
            <a:off x="3357563" y="3857642"/>
            <a:ext cx="71437" cy="7143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8" name="Oval 207"/>
          <p:cNvSpPr/>
          <p:nvPr/>
        </p:nvSpPr>
        <p:spPr>
          <a:xfrm>
            <a:off x="2786063" y="4143392"/>
            <a:ext cx="71437" cy="7143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9" name="Oval 208"/>
          <p:cNvSpPr/>
          <p:nvPr/>
        </p:nvSpPr>
        <p:spPr>
          <a:xfrm>
            <a:off x="3643313" y="3929079"/>
            <a:ext cx="71437" cy="7143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0" name="Oval 209"/>
          <p:cNvSpPr/>
          <p:nvPr/>
        </p:nvSpPr>
        <p:spPr>
          <a:xfrm>
            <a:off x="3214688" y="4214829"/>
            <a:ext cx="71437" cy="7143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1" name="Oval 210"/>
          <p:cNvSpPr/>
          <p:nvPr/>
        </p:nvSpPr>
        <p:spPr>
          <a:xfrm>
            <a:off x="3429000" y="4143392"/>
            <a:ext cx="71438" cy="7143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2" name="Oval 211"/>
          <p:cNvSpPr/>
          <p:nvPr/>
        </p:nvSpPr>
        <p:spPr>
          <a:xfrm>
            <a:off x="2571750" y="4286267"/>
            <a:ext cx="71438" cy="7143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3" name="Oval 212"/>
          <p:cNvSpPr/>
          <p:nvPr/>
        </p:nvSpPr>
        <p:spPr>
          <a:xfrm>
            <a:off x="2928938" y="4429142"/>
            <a:ext cx="71437" cy="7143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4" name="Oval 213"/>
          <p:cNvSpPr/>
          <p:nvPr/>
        </p:nvSpPr>
        <p:spPr>
          <a:xfrm>
            <a:off x="3000375" y="3929079"/>
            <a:ext cx="142875" cy="14287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5" name="Oval 214"/>
          <p:cNvSpPr/>
          <p:nvPr/>
        </p:nvSpPr>
        <p:spPr>
          <a:xfrm>
            <a:off x="2143125" y="2500329"/>
            <a:ext cx="142875" cy="1428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6" name="Rectangle 215"/>
          <p:cNvSpPr/>
          <p:nvPr/>
        </p:nvSpPr>
        <p:spPr>
          <a:xfrm>
            <a:off x="1928813" y="2214579"/>
            <a:ext cx="571500" cy="7143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7" name="Rectangle 216"/>
          <p:cNvSpPr/>
          <p:nvPr/>
        </p:nvSpPr>
        <p:spPr>
          <a:xfrm>
            <a:off x="2143125" y="2214579"/>
            <a:ext cx="571500" cy="7143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9" name="TextBox 218"/>
          <p:cNvSpPr txBox="1"/>
          <p:nvPr/>
        </p:nvSpPr>
        <p:spPr>
          <a:xfrm>
            <a:off x="2714612" y="1571616"/>
            <a:ext cx="2571768" cy="1285884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GB" sz="1400" dirty="0" smtClean="0"/>
              <a:t>Maximise density </a:t>
            </a:r>
          </a:p>
          <a:p>
            <a:r>
              <a:rPr lang="en-GB" sz="1400" dirty="0" smtClean="0"/>
              <a:t>of points within kernel</a:t>
            </a:r>
            <a:endParaRPr lang="en-GB" sz="1400" dirty="0" smtClean="0"/>
          </a:p>
        </p:txBody>
      </p:sp>
    </p:spTree>
    <p:extLst>
      <p:ext uri="{BB962C8B-B14F-4D97-AF65-F5344CB8AC3E}">
        <p14:creationId xmlns="" xmlns:p14="http://schemas.microsoft.com/office/powerpoint/2010/main" val="548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505" y="0"/>
            <a:ext cx="6400775" cy="914400"/>
          </a:xfrm>
        </p:spPr>
        <p:txBody>
          <a:bodyPr/>
          <a:lstStyle/>
          <a:p>
            <a:r>
              <a:rPr lang="en-US" dirty="0" smtClean="0"/>
              <a:t>Mean-shift Segmentation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14282" y="1071550"/>
            <a:ext cx="81439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Kernel choices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5486400"/>
            <a:ext cx="8229600" cy="228600"/>
          </a:xfrm>
        </p:spPr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929322" y="1500178"/>
            <a:ext cx="2928958" cy="3643338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1600" b="1" dirty="0" smtClean="0"/>
          </a:p>
          <a:p>
            <a:pPr lvl="0" algn="ctr"/>
            <a:endParaRPr lang="en-US" sz="800" b="1" dirty="0" smtClean="0"/>
          </a:p>
          <a:p>
            <a:pPr lvl="0" algn="ctr"/>
            <a:endParaRPr lang="en-US" sz="800" b="1" dirty="0" smtClean="0"/>
          </a:p>
          <a:p>
            <a:pPr lvl="0" algn="ctr"/>
            <a:endParaRPr lang="en-US" sz="1600" b="1" dirty="0" smtClean="0"/>
          </a:p>
        </p:txBody>
      </p:sp>
      <p:sp>
        <p:nvSpPr>
          <p:cNvPr id="109" name="Content Placeholder 2"/>
          <p:cNvSpPr txBox="1">
            <a:spLocks/>
          </p:cNvSpPr>
          <p:nvPr/>
        </p:nvSpPr>
        <p:spPr>
          <a:xfrm>
            <a:off x="6143604" y="1500178"/>
            <a:ext cx="3214742" cy="431456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Typical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segmentation result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" name="Rectangle 25"/>
          <p:cNvSpPr>
            <a:spLocks noChangeArrowheads="1"/>
          </p:cNvSpPr>
          <p:nvPr/>
        </p:nvSpPr>
        <p:spPr bwMode="auto">
          <a:xfrm>
            <a:off x="1143007" y="2129849"/>
            <a:ext cx="43576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Rectangular	       </a:t>
            </a:r>
            <a:r>
              <a:rPr lang="en-GB" sz="1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       Gaussian</a:t>
            </a:r>
            <a:r>
              <a:rPr lang="en-GB" sz="1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GB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		</a:t>
            </a:r>
          </a:p>
        </p:txBody>
      </p:sp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5574"/>
            <a:ext cx="2143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784" y="1497011"/>
            <a:ext cx="13684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2928938"/>
            <a:ext cx="2357454" cy="60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Rectangle 85"/>
          <p:cNvSpPr/>
          <p:nvPr/>
        </p:nvSpPr>
        <p:spPr>
          <a:xfrm>
            <a:off x="214282" y="2615655"/>
            <a:ext cx="81439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err="1" smtClean="0"/>
              <a:t>Parzan</a:t>
            </a:r>
            <a:r>
              <a:rPr lang="en-US" sz="1900" b="1" dirty="0" smtClean="0"/>
              <a:t> function (h=bandwidth)</a:t>
            </a:r>
          </a:p>
        </p:txBody>
      </p:sp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4071946"/>
            <a:ext cx="2143140" cy="65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Rectangle 87"/>
          <p:cNvSpPr/>
          <p:nvPr/>
        </p:nvSpPr>
        <p:spPr>
          <a:xfrm>
            <a:off x="214282" y="3687225"/>
            <a:ext cx="81439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Mean shift vector is weighted summation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14282" y="4901671"/>
            <a:ext cx="81439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Overlapping windows can combine</a:t>
            </a:r>
          </a:p>
        </p:txBody>
      </p:sp>
      <p:pic>
        <p:nvPicPr>
          <p:cNvPr id="90" name="Picture 6" descr="campu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1925978"/>
            <a:ext cx="2357454" cy="146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7" descr="campus_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3482306"/>
            <a:ext cx="2357454" cy="151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4878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Eurographics</a:t>
            </a:r>
            <a:r>
              <a:rPr lang="en-US" dirty="0" smtClean="0"/>
              <a:t> 2011  •  Artistic Stylization of Images and Video  •  Part II  •  </a:t>
            </a:r>
            <a:fld id="{91D045F7-AAAF-406E-85D4-6B23E98C841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5720" y="1000112"/>
            <a:ext cx="7786742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00" b="1" dirty="0" smtClean="0"/>
              <a:t>Segmentation </a:t>
            </a:r>
            <a:r>
              <a:rPr lang="en-US" sz="1900" b="1" dirty="0" smtClean="0"/>
              <a:t>(Mean-Shift</a:t>
            </a:r>
            <a:r>
              <a:rPr lang="en-US" sz="1900" b="1" dirty="0" smtClean="0"/>
              <a:t>)  </a:t>
            </a:r>
            <a:r>
              <a:rPr lang="en-US" sz="1200" dirty="0" smtClean="0"/>
              <a:t>[</a:t>
            </a:r>
            <a:r>
              <a:rPr lang="en-US" sz="1200" dirty="0" err="1" smtClean="0"/>
              <a:t>Christoudias</a:t>
            </a:r>
            <a:r>
              <a:rPr lang="en-US" sz="1200" dirty="0" smtClean="0"/>
              <a:t> et al, ICPR 2002]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Create a spatial hierarchy of regions 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Strokes painted in a region have same prominence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Or render regions flat with black edges to create ‘</a:t>
            </a:r>
            <a:r>
              <a:rPr lang="en-US" b="1" dirty="0" err="1" smtClean="0"/>
              <a:t>toon</a:t>
            </a:r>
            <a:r>
              <a:rPr lang="en-US" b="1" dirty="0" smtClean="0"/>
              <a:t> effect</a:t>
            </a:r>
          </a:p>
          <a:p>
            <a:pPr marL="685800" lvl="1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Determine prominence of regions interactively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b="1" dirty="0" smtClean="0"/>
              <a:t>…using an eye tracker</a:t>
            </a:r>
            <a:endParaRPr lang="en-GB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143252"/>
            <a:ext cx="34099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643174" y="-20"/>
            <a:ext cx="6400775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Stylization and Abstraction of Photographs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Decarlo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Santella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(2002)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143252"/>
            <a:ext cx="3429023" cy="230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Line Callout 1 (No Border) 28"/>
          <p:cNvSpPr/>
          <p:nvPr/>
        </p:nvSpPr>
        <p:spPr>
          <a:xfrm>
            <a:off x="2643174" y="4429136"/>
            <a:ext cx="1785950" cy="428628"/>
          </a:xfrm>
          <a:prstGeom prst="callout1">
            <a:avLst>
              <a:gd name="adj1" fmla="val 60927"/>
              <a:gd name="adj2" fmla="val -1321"/>
              <a:gd name="adj3" fmla="val -65478"/>
              <a:gd name="adj4" fmla="val -6326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latin typeface="+mj-lt"/>
              </a:rPr>
              <a:t>Gaze Fixations</a:t>
            </a:r>
            <a:endParaRPr lang="en-US" sz="1400" dirty="0">
              <a:latin typeface="+mj-lt"/>
            </a:endParaRPr>
          </a:p>
        </p:txBody>
      </p:sp>
      <p:sp>
        <p:nvSpPr>
          <p:cNvPr id="30" name="Line Callout 1 (No Border) 29"/>
          <p:cNvSpPr/>
          <p:nvPr/>
        </p:nvSpPr>
        <p:spPr>
          <a:xfrm>
            <a:off x="6500826" y="2857500"/>
            <a:ext cx="2071702" cy="428628"/>
          </a:xfrm>
          <a:prstGeom prst="callout1">
            <a:avLst>
              <a:gd name="adj1" fmla="val 60927"/>
              <a:gd name="adj2" fmla="val -1321"/>
              <a:gd name="adj3" fmla="val 229123"/>
              <a:gd name="adj4" fmla="val -5168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latin typeface="+mj-lt"/>
              </a:rPr>
              <a:t>Black “Inking” effect via </a:t>
            </a:r>
            <a:r>
              <a:rPr lang="en-GB" sz="1200" dirty="0" err="1" smtClean="0">
                <a:latin typeface="+mj-lt"/>
              </a:rPr>
              <a:t>vectorised</a:t>
            </a:r>
            <a:r>
              <a:rPr lang="en-GB" sz="1200" dirty="0" smtClean="0">
                <a:latin typeface="+mj-lt"/>
              </a:rPr>
              <a:t> Canny edge map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40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PI">
      <a:dk1>
        <a:srgbClr val="000000"/>
      </a:dk1>
      <a:lt1>
        <a:srgbClr val="FFFFFF"/>
      </a:lt1>
      <a:dk2>
        <a:srgbClr val="60686B"/>
      </a:dk2>
      <a:lt2>
        <a:srgbClr val="8E9496"/>
      </a:lt2>
      <a:accent1>
        <a:srgbClr val="AF0034"/>
      </a:accent1>
      <a:accent2>
        <a:srgbClr val="F6A800"/>
      </a:accent2>
      <a:accent3>
        <a:srgbClr val="FFFFFF"/>
      </a:accent3>
      <a:accent4>
        <a:srgbClr val="000000"/>
      </a:accent4>
      <a:accent5>
        <a:srgbClr val="D4AAAE"/>
      </a:accent5>
      <a:accent6>
        <a:srgbClr val="DF9800"/>
      </a:accent6>
      <a:hlink>
        <a:srgbClr val="007A9E"/>
      </a:hlink>
      <a:folHlink>
        <a:srgbClr val="AEB3B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ctr" anchorCtr="0">
        <a:no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5537</TotalTime>
  <Words>3720</Words>
  <Application>Microsoft Office PowerPoint</Application>
  <PresentationFormat>On-screen Show (16:10)</PresentationFormat>
  <Paragraphs>826</Paragraphs>
  <Slides>64</Slides>
  <Notes>1</Notes>
  <HiddenSlides>0</HiddenSlides>
  <MMClips>11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Office Theme</vt:lpstr>
      <vt:lpstr>Bitmap Image</vt:lpstr>
      <vt:lpstr>Artistic Stylization of Images and Video  Part II – Vision for Stylisation Eurographics 2011</vt:lpstr>
      <vt:lpstr>References</vt:lpstr>
      <vt:lpstr>References</vt:lpstr>
      <vt:lpstr>References</vt:lpstr>
      <vt:lpstr>Higher Level Visual Analysis</vt:lpstr>
      <vt:lpstr>Mean-shift Segmentation</vt:lpstr>
      <vt:lpstr>Mean-shift Segmentation</vt:lpstr>
      <vt:lpstr>Mean-shift Segmentation</vt:lpstr>
      <vt:lpstr>Slide 9</vt:lpstr>
      <vt:lpstr>Slide 10</vt:lpstr>
      <vt:lpstr>Slide 11</vt:lpstr>
      <vt:lpstr>Sieves Bangham et al. (2003)</vt:lpstr>
      <vt:lpstr>The Art of Scale Space (Sieves) Bangham et al. (2003)</vt:lpstr>
      <vt:lpstr>Region based Painting</vt:lpstr>
      <vt:lpstr>Poisson Filling Perez et al. (2003)</vt:lpstr>
      <vt:lpstr>Genetic Paint:  Search for Salient Paintings Collomosse et al. 2005.</vt:lpstr>
      <vt:lpstr>Genetic Paint:  Search for Salient Paintings Collomosse et al. 2005.</vt:lpstr>
      <vt:lpstr>Genetic Paint:  Search for Salient Paintings Collomosse et al. 2005.</vt:lpstr>
      <vt:lpstr>Genetic Paint:  Search for Salient Paintings Collomosse et al. 2005.</vt:lpstr>
      <vt:lpstr>Genetic Paint:  Search for Salient Paintings Collomosse et al. 2005.</vt:lpstr>
      <vt:lpstr>Comparison of Salience vs. Edge based Painting</vt:lpstr>
      <vt:lpstr>Painting Code</vt:lpstr>
      <vt:lpstr>Slide 23</vt:lpstr>
      <vt:lpstr>Slide 24</vt:lpstr>
      <vt:lpstr>Image Analogies Hertzmann et al. (2001)</vt:lpstr>
      <vt:lpstr>Video Painting</vt:lpstr>
      <vt:lpstr> Temporal Coherence</vt:lpstr>
      <vt:lpstr>Processing Images &amp; Video for Impressionist Effect Litwinowicz (1997)</vt:lpstr>
      <vt:lpstr>Processing Images &amp; Video for Impressionist Effect Litwinowicz (1997)</vt:lpstr>
      <vt:lpstr>Processing Images &amp; Video for Impressionist Effect Litwinowicz (1997)</vt:lpstr>
      <vt:lpstr>Processing Images &amp; Video for Impressionist Effect Litwinowicz (1997)</vt:lpstr>
      <vt:lpstr>Processing Images &amp; Video for Impressionist Effect Litwinowicz (1997)</vt:lpstr>
      <vt:lpstr>Processing Images &amp; Video for Impressionist Effect Litwinowicz (1997)</vt:lpstr>
      <vt:lpstr>Improving  the Coherence of Flow-based Schemes</vt:lpstr>
      <vt:lpstr>Painterly Rendering for Video and Interaction Hertzmann and Perlin (2000)</vt:lpstr>
      <vt:lpstr>Paint-Over</vt:lpstr>
      <vt:lpstr>Paint-Over  and Optical Flow</vt:lpstr>
      <vt:lpstr>Image and Video-based Painterly Animation Hayes &amp; Essa (2004)</vt:lpstr>
      <vt:lpstr>Image and Video-based Painterly Animation Hayes &amp; Essa (2004)</vt:lpstr>
      <vt:lpstr>Image and Video-based Painterly Animation Hayes &amp; Essa (2004)</vt:lpstr>
      <vt:lpstr>Video Watercolorization by bi-directional advection Boisseau et al. (2007) </vt:lpstr>
      <vt:lpstr>Video Cubism Klein et al. (2002)</vt:lpstr>
      <vt:lpstr>Space-time Segmentation for Video Stylisation</vt:lpstr>
      <vt:lpstr>Stroke Surfaces:  Coherent Artistic Animations from Video Collomosse et al. (2005)</vt:lpstr>
      <vt:lpstr>Stroke Surfaces:  Coherent Artistic Animations from Video Collomosse et al. (2005)</vt:lpstr>
      <vt:lpstr>Stroke Surfaces:  Coherent Artistic Animations from Video Collomosse et al. (2005)</vt:lpstr>
      <vt:lpstr>Slide 47</vt:lpstr>
      <vt:lpstr>Stroke Surfaces:  Coherent Artistic Animations from Video Collomosse et al. (2005)</vt:lpstr>
      <vt:lpstr>Rotoscoping for Painterly Rendering  Agarwala et al. (2004)</vt:lpstr>
      <vt:lpstr>Video Tooning Wang et al. (2004)</vt:lpstr>
      <vt:lpstr>Video Tooning Wang et al. (2004)</vt:lpstr>
      <vt:lpstr>Cartoon Style Rendering of Motion Collomosse et al. (2003)</vt:lpstr>
      <vt:lpstr>Augmentation Cues</vt:lpstr>
      <vt:lpstr>Squash and Stretch</vt:lpstr>
      <vt:lpstr>Squash and Stretch</vt:lpstr>
      <vt:lpstr>General Deformation</vt:lpstr>
      <vt:lpstr>Video Analysis for Dynamic Cues Collomosse and Hall (2005)</vt:lpstr>
      <vt:lpstr>Video Paintbox: The Fine Art of Video Painting Collomosse and Hall (2006)</vt:lpstr>
      <vt:lpstr>Motion Magnification   Liu et al. (2005)</vt:lpstr>
      <vt:lpstr>Multi-label Propagation for Video Stylisation Wang et al. (2010)</vt:lpstr>
      <vt:lpstr>Slide 61</vt:lpstr>
      <vt:lpstr>Slide 62</vt:lpstr>
      <vt:lpstr>The trend back to semi-automated systems</vt:lpstr>
      <vt:lpstr>Artistic Stylisation of Images and Video</vt:lpstr>
    </vt:vector>
  </TitlesOfParts>
  <Company>HPI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jkyprian</dc:creator>
  <cp:lastModifiedBy>jpc</cp:lastModifiedBy>
  <cp:revision>500</cp:revision>
  <dcterms:created xsi:type="dcterms:W3CDTF">2010-12-20T16:29:40Z</dcterms:created>
  <dcterms:modified xsi:type="dcterms:W3CDTF">2011-04-11T12:47:02Z</dcterms:modified>
</cp:coreProperties>
</file>